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432" r:id="rId5"/>
    <p:sldId id="370" r:id="rId6"/>
    <p:sldId id="368" r:id="rId7"/>
    <p:sldId id="369" r:id="rId8"/>
    <p:sldId id="377" r:id="rId9"/>
    <p:sldId id="372" r:id="rId10"/>
    <p:sldId id="374" r:id="rId11"/>
    <p:sldId id="376" r:id="rId12"/>
    <p:sldId id="379" r:id="rId13"/>
    <p:sldId id="433" r:id="rId14"/>
    <p:sldId id="381" r:id="rId15"/>
    <p:sldId id="383" r:id="rId16"/>
    <p:sldId id="386" r:id="rId17"/>
    <p:sldId id="387" r:id="rId18"/>
    <p:sldId id="388" r:id="rId19"/>
    <p:sldId id="434" r:id="rId20"/>
    <p:sldId id="389" r:id="rId21"/>
    <p:sldId id="390" r:id="rId22"/>
    <p:sldId id="391" r:id="rId23"/>
    <p:sldId id="392" r:id="rId24"/>
    <p:sldId id="435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1" r:id="rId53"/>
    <p:sldId id="422" r:id="rId54"/>
    <p:sldId id="423" r:id="rId55"/>
    <p:sldId id="424" r:id="rId56"/>
    <p:sldId id="413" r:id="rId57"/>
    <p:sldId id="438" r:id="rId58"/>
    <p:sldId id="425" r:id="rId59"/>
    <p:sldId id="426" r:id="rId60"/>
    <p:sldId id="427" r:id="rId61"/>
    <p:sldId id="436" r:id="rId62"/>
    <p:sldId id="428" r:id="rId63"/>
    <p:sldId id="429" r:id="rId64"/>
    <p:sldId id="431" r:id="rId65"/>
    <p:sldId id="430" r:id="rId66"/>
    <p:sldId id="437" r:id="rId67"/>
    <p:sldId id="334" r:id="rId68"/>
    <p:sldId id="335" r:id="rId69"/>
    <p:sldId id="337" r:id="rId70"/>
    <p:sldId id="336" r:id="rId7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FD9BA-A6D3-4EC5-AAA2-79359465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8BB0D5-EBA3-452A-A64F-E358078A3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94E969-93DB-422B-9FCD-EE952C02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2CEE38-D645-44EE-800E-BFBB7307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628D01-280D-4602-822E-A0EEB835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76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9BE56-5C10-4036-9C19-911C2D1A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EF35A1-5DC1-4C43-8367-546D31226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F57A5-4837-4462-AD7E-D3E8F08D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66F367-B765-414F-884E-43655363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D8F76A-05C2-4E78-9FBB-579D9024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9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5DC1DB-1147-4152-A9D0-B312BE50F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B43289-6ADF-4A21-87BE-4204A20B3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219910-D2D0-4CA5-888C-99E10570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6E2D15-368E-4218-8734-38D155EB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DC8664-DC5E-43C3-9648-310357E9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945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D8C5C5-664E-4F70-B0DC-B5A2734EA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E2BAA76-26BE-4598-B1BA-6E5D94690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F1523BC-C5B6-48B3-A7AC-BD77BB51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8C23A1-26D6-4907-A252-9F52AF53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5D5365C-7F0F-41D0-8394-C364AB5F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3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61AD268-573B-4E33-BFC8-F869C420C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1A592DD-3435-4508-9537-4DB35F8E9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A3D98EF-3D35-401C-9BB4-B0AA920F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072499E-D047-41DF-A4ED-51186D14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8220DD-E315-4DDA-8C5D-B6BCE6DD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4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8EF0285-F36A-47C2-B962-B44FC293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B47DF8C-6E76-4ECF-BE19-63A70477B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EBD4E71-3EE7-4104-8534-F6A8A41D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2A1CD99-5AFA-4252-A5DA-EA0587C4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24EB46E-C397-4521-A251-B31A0BB4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24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7299A6-0C93-4DBB-873B-E2EBAF16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242A34C-4080-47A1-AAE5-D30B764BA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1101996-651B-4D97-8B39-EA3ADAE1D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279FC89-DC1F-4371-AB32-C8C077AE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4212C31-AA2A-4B6D-8B2F-182EC12E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2EBFEE8-56BE-442D-A560-9ECA16A45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71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1802B9-5D52-42C7-91C7-AF6D4B7C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D717D8D-74FC-4694-9D07-F42D8BAB8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2F4B4DF-4AA7-4A76-93AA-1E3CCC7A9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E240EFC-4BBB-4121-8E8A-841BB977B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66748DF-E07D-4E50-B100-C8B26CE17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F1F2C42B-FFD1-423D-B06E-F0E0C2AB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988D3249-6442-45AE-BF3F-433F2E7B7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57F9B98A-6010-4778-870C-8A70278A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25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DFF60AF-CED7-45AA-ADA5-A174ED9F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3191E9C-EE7E-4A44-81A1-16A627D3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8DAD727A-D450-4520-9AA7-B6AAEFC0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DDDEEBB-B07E-44DE-A56D-26833064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21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B2B223A-2CA9-4279-B6D1-656B57919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01042FF-D9BC-45C3-B650-60A13A9C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DB9ED04-AC44-4291-8EC7-BB898AA0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52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493FD1-2C84-4751-A804-FCF695C4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9922156-41AC-4D23-9317-0F40D9EE1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8D63D00-7D59-40A9-BE8F-9A9921BB9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C79FF04-04AE-4F35-910B-68B9F689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BA6309D-B735-4B3E-87A9-16CA9B71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CC83543-91A3-4C91-A8E7-3E8D45F8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7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9D17CA-A7F7-417E-AE73-44CD48A6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395E0C-1E9B-48CC-9AA3-C82C31A1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BF6D54-69A9-4642-A233-571745CA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2FE208-CBAC-4AF1-B285-222DCC87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2BE851-3760-456A-9744-80D27C4B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5869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0D3595-8733-4127-BEF7-EC325060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7DAD35E1-0484-4102-BA50-DCAA7A6EF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7D4DE2D-F2F0-45EA-8C7D-D02D39696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486FA0B-ED39-452F-A200-A1B7FD40D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4040580-9C69-48FC-A9B3-1F874C6A4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BE5197D-162C-4B04-9B23-7F41B7CE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63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A53EB37-C278-483C-B898-D588BCCE3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1A1E6AF-4F89-4FD8-B697-D61A38E4C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4464BAD-9DFE-4A10-B649-907B35E9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8BDC02E-0DFA-4D8E-8D08-6BAFBE73D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5738B36-F4A0-45B7-979A-CC44E24B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2D51FE4-7F99-4C7D-BB7B-71FF2A629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D533D6C-58A0-4A1D-8984-9388D9D88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94C3908-4085-4E69-A3F6-AC08F7CB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73D953C-F222-424B-92C7-948039789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85C85ED-1E9E-407A-BDD3-641D95CF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1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D1D3A-1DDD-4DEE-BE96-1B601204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4779E7-8080-4CAB-B1AD-71E4DCE34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51C3A1-CC25-4194-A464-8856B531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F1E839-E2E7-4110-97C6-101030BD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A71453-42BC-4D7D-A032-EC3B6E09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8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F5F88-1477-467C-ABCC-2AE39D52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BD64B-85BA-420A-8870-1BEC78053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ADF5A2-9A19-4DFD-98F3-51B545F0C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014CFC-5AFE-44D9-9938-57AFB175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99B304-E78B-4A31-A34A-0BA4120F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41DB5F-74CF-4005-801D-3EB35850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606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4FB12-C2E3-40BF-A593-D76FB07B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A3B921-D661-4C16-97A4-603D71747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F71644-F2C8-4F41-AE59-E3CC4F6AF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CA9F11-E3A3-492F-9B87-2DB1A3E92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4A291F-CA9C-4B48-B727-BD8D17777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CD7D45-122F-4199-85C4-793B5924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EDE53-C6D5-47E9-8BF6-D20585B6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6061B5-32E5-4864-85C3-E68B3794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14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CD772-9573-4865-BFB3-544EB1C5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A2F5F7-09CB-47F0-BD49-371A30B4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36F062-4941-45C2-9BE4-E6CF0475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44506B-28F3-4B5F-BCBF-5A04D3A5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99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E1BB76-CF5B-4ECB-BA20-CD2B9190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A638116-11F8-4E3A-8CD5-A51BD2FF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9FE952-DC53-4F95-A2E4-BB21EB76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56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EF7A3-E7A2-47D3-ABB7-D372CEC4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E7EB32-12FC-4428-AC00-460F22BA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ABCDC0-BF88-4339-8A67-E7B8EFF99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D6D776-73BA-412E-B76D-4B932679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B16569-93BE-4B23-9415-F85A24C9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DEBC23-5854-4377-9CE0-372341B8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28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D670A7-4C17-4059-9792-F061E6A2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63F697-81E0-4122-9A93-6817C0043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D60AE-5B5E-4EE1-BF92-1E69C6214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8C8250-FDAE-4D2B-9A96-808E1BB9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E7AA68-1156-4ECB-A020-BCD25AF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32A55A-0E6F-4053-B8CC-61A9AFB3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35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574FB00-17ED-45EF-A194-C1A54D50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523DC6-394A-4BE0-A484-89E9A85A2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F7770-2F7D-46A8-B514-F37A8820C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00F3-35A4-44F4-A7A1-84DECECC171F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3313F0-582D-411A-BB92-FE77F7C70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2B4EF4-8D32-4BFC-99F0-BDE48AB81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89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7008D474-9FBA-450E-AAFB-BABF2453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D264695-D79F-46D1-A05A-5E42A4E38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FF565FE-34FB-4EB8-9C60-4B6F59481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5BAF-B720-4ED2-B3AF-59045D85C02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08/10/2019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DE4C319-0421-4EF3-B194-75F2BA251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79DED55-185A-4B35-9363-C0C2B72EC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760F8-29AA-4C0D-A5A9-90D203FC3CA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9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package" Target="../embeddings/Hoja_de_c_lculo_de_Microsoft_Excel1.xlsx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05A2B608-A61C-4D19-ACAE-9ACA97823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9206" y="3784224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1ra. REUNION BLOQUE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3" name="Picture 12" descr="LOGO EQUIPO ENTRANTE  2019.png">
            <a:extLst>
              <a:ext uri="{FF2B5EF4-FFF2-40B4-BE49-F238E27FC236}">
                <a16:creationId xmlns:a16="http://schemas.microsoft.com/office/drawing/2014/main" xmlns="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8500961" y="2319404"/>
            <a:ext cx="2584433" cy="2666382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:a16="http://schemas.microsoft.com/office/drawing/2014/main" xmlns="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18" y="1848762"/>
            <a:ext cx="1903922" cy="3332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schemeClr val="bg1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schemeClr val="bg1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60540" y="1614043"/>
            <a:ext cx="4985029" cy="1900931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PROYECTOS </a:t>
            </a:r>
            <a:b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AREA V</a:t>
            </a:r>
            <a:endParaRPr lang="es-MX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28789" y="1075288"/>
            <a:ext cx="11900079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58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PROCESO:</a:t>
            </a: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Área V Diocesana contactará al Rector del Seminario para conseguir el permiso de visita.</a:t>
            </a: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Área V Diocesana organizará la visita con todos los sectores de la Diócesis.</a:t>
            </a: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3.-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En las visitas llevarles información, un refrigerio para convivir con ellos.</a:t>
            </a: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4.-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Se promoverá que los ECS apoyen adoptando algún seminarista que ocupe apoyo económico.</a:t>
            </a: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5.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- Agendar las citas al Seminario desde el inicio del ciclo para poder que las den lo mas pronto posible.</a:t>
            </a:r>
          </a:p>
          <a:p>
            <a:pPr>
              <a:lnSpc>
                <a:spcPct val="120000"/>
              </a:lnSpc>
              <a:defRPr/>
            </a:pP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-48249" y="173198"/>
            <a:ext cx="122794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Promover actividades  para apoyar que el equipo zonal cuente con Asistente Eclesial</a:t>
            </a:r>
            <a:endParaRPr lang="es-E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0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0151" y="1587501"/>
            <a:ext cx="11964473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51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FECHA COMPROMISO:  </a:t>
            </a:r>
          </a:p>
          <a:p>
            <a:pPr algn="ctr"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Del inicio del ciclo para buscar las citas (01 de Septiembre al 15 de Octubre)</a:t>
            </a: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-48249" y="250472"/>
            <a:ext cx="122794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Promover actividades  para apoyar que el equipo zonal cuente con Asistente Eclesial</a:t>
            </a:r>
            <a:endParaRPr lang="es-E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53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" y="6733"/>
            <a:ext cx="12192000" cy="6858000"/>
          </a:xfrm>
          <a:prstGeom prst="rect">
            <a:avLst/>
          </a:prstGeom>
        </p:spPr>
      </p:pic>
      <p:pic>
        <p:nvPicPr>
          <p:cNvPr id="13" name="Picture 12" descr="LOGO EQUIPO ENTRANTE  2019.png">
            <a:extLst>
              <a:ext uri="{FF2B5EF4-FFF2-40B4-BE49-F238E27FC236}">
                <a16:creationId xmlns:a16="http://schemas.microsoft.com/office/drawing/2014/main" xmlns="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9813701" y="991808"/>
            <a:ext cx="2459031" cy="2537003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:a16="http://schemas.microsoft.com/office/drawing/2014/main" xmlns="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" y="1153089"/>
            <a:ext cx="1692290" cy="29620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prstClr val="white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prstClr val="white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71397" y="2884194"/>
            <a:ext cx="9144000" cy="2387600"/>
          </a:xfrm>
        </p:spPr>
        <p:txBody>
          <a:bodyPr>
            <a:normAutofit/>
          </a:bodyPr>
          <a:lstStyle/>
          <a:p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PROYECTO: Promover con efectividad la vivencia de los tiempos litúrgicos</a:t>
            </a:r>
            <a:b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s-MX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0152" y="1255595"/>
            <a:ext cx="11938716" cy="4395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1.-ACTIVIDAD A DESARROLLAR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39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Área V de Sector deberá participar en la organización de la Reunión General enriqueciendo la esencia de la misma.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50067" y="121682"/>
            <a:ext cx="110828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Promover con efectividad la vivencia de los tiempos litúrgicos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7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27100" y="1397000"/>
            <a:ext cx="10325100" cy="4785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OBJETIVO:</a:t>
            </a:r>
          </a:p>
          <a:p>
            <a:pPr lvl="0"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Lograr que sea mas claro y entendible el tiempo litúrgico que se está viviendo.</a:t>
            </a:r>
          </a:p>
          <a:p>
            <a:pPr lvl="0">
              <a:lnSpc>
                <a:spcPct val="120000"/>
              </a:lnSpc>
              <a:defRPr/>
            </a:pPr>
            <a:endParaRPr lang="es-MX" sz="5100" b="1" dirty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lvl="0">
              <a:lnSpc>
                <a:spcPct val="120000"/>
              </a:lnSpc>
              <a:defRPr/>
            </a:pP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lvl="0">
              <a:lnSpc>
                <a:spcPct val="120000"/>
              </a:lnSpc>
              <a:defRPr/>
            </a:pP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JUSTIFICACION:</a:t>
            </a: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Para lograr que se de el proceso de conversión de manera mas eficaz</a:t>
            </a:r>
          </a:p>
          <a:p>
            <a:pPr marL="571500" marR="0" lvl="0" indent="-5715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550067" y="160319"/>
            <a:ext cx="110828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Promover con efectividad la vivencia de los tiempos litúrgicos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80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83335" y="1023772"/>
            <a:ext cx="11706896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51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es-MX" sz="70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PROCESO:</a:t>
            </a: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Área V de Sector se unirá a la reunión de zona, donde se organizará la Reunión General.</a:t>
            </a:r>
          </a:p>
          <a:p>
            <a:pPr>
              <a:lnSpc>
                <a:spcPct val="120000"/>
              </a:lnSpc>
              <a:defRPr/>
            </a:pP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2.-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Area V de Sector aportará lo necesario para que junto con los zonales fortalezcan la esencia de la Reunión General.</a:t>
            </a:r>
          </a:p>
          <a:p>
            <a:pPr>
              <a:lnSpc>
                <a:spcPct val="120000"/>
              </a:lnSpc>
              <a:defRPr/>
            </a:pP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3.-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Durante el desarrollo de la Reunión General se incluirá una explicación del Año Litúrgico, para complementar la catequesis.</a:t>
            </a:r>
            <a:endParaRPr lang="es-MX" sz="5100" b="1" dirty="0" smtClean="0">
              <a:ln w="1905"/>
              <a:solidFill>
                <a:srgbClr val="FF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550067" y="160319"/>
            <a:ext cx="110828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Promover con efectividad la vivencia de los tiempos litúrgicos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70457" y="1094704"/>
            <a:ext cx="11784168" cy="454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s-MX" sz="32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4.-</a:t>
            </a:r>
            <a:r>
              <a:rPr lang="es-MX" sz="32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Area V Nacional elaborará pequeñas capsulas complementarias al Tiempo Litúrgico que se está viviendo y  que las áreas V Diocesanas las comparta con su membresía.</a:t>
            </a:r>
          </a:p>
          <a:p>
            <a:pPr>
              <a:lnSpc>
                <a:spcPct val="120000"/>
              </a:lnSpc>
              <a:defRPr/>
            </a:pPr>
            <a:endParaRPr lang="es-MX" sz="32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32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5.-</a:t>
            </a:r>
            <a:r>
              <a:rPr lang="es-MX" sz="32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Area V Nacional elaborará cuestionario para reforzar el tiempo litúrgico que vivieron.</a:t>
            </a:r>
          </a:p>
        </p:txBody>
      </p:sp>
      <p:sp>
        <p:nvSpPr>
          <p:cNvPr id="6" name="2 Rectángulo"/>
          <p:cNvSpPr/>
          <p:nvPr/>
        </p:nvSpPr>
        <p:spPr>
          <a:xfrm>
            <a:off x="550067" y="160319"/>
            <a:ext cx="110828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Promover con efectividad la vivencia de los tiempos litúrgicos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70457" y="1094704"/>
            <a:ext cx="11784168" cy="454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endParaRPr lang="es-MX" sz="32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550067" y="173198"/>
            <a:ext cx="110828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Promover con efectividad la vivencia de los tiempos litúrgicos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37622" y="1304163"/>
            <a:ext cx="11788215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51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FECHA COMPROMISO:  </a:t>
            </a:r>
          </a:p>
          <a:p>
            <a:pPr algn="ctr"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Antes, Durante y Después de la Reunión General.</a:t>
            </a: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" y="6733"/>
            <a:ext cx="12192000" cy="6858000"/>
          </a:xfrm>
          <a:prstGeom prst="rect">
            <a:avLst/>
          </a:prstGeom>
        </p:spPr>
      </p:pic>
      <p:pic>
        <p:nvPicPr>
          <p:cNvPr id="13" name="Picture 12" descr="LOGO EQUIPO ENTRANTE  2019.png">
            <a:extLst>
              <a:ext uri="{FF2B5EF4-FFF2-40B4-BE49-F238E27FC236}">
                <a16:creationId xmlns:a16="http://schemas.microsoft.com/office/drawing/2014/main" xmlns="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9813701" y="991808"/>
            <a:ext cx="2459031" cy="2537003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:a16="http://schemas.microsoft.com/office/drawing/2014/main" xmlns="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" y="1153089"/>
            <a:ext cx="1692290" cy="29620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prstClr val="white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prstClr val="white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71397" y="2884194"/>
            <a:ext cx="9144000" cy="2387600"/>
          </a:xfrm>
        </p:spPr>
        <p:txBody>
          <a:bodyPr>
            <a:normAutofit/>
          </a:bodyPr>
          <a:lstStyle/>
          <a:p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s-MX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35460" y="3005429"/>
            <a:ext cx="8680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PROYECTO: Asegurar la correcta planeación y ejecución de los momentos fuertes</a:t>
            </a:r>
          </a:p>
        </p:txBody>
      </p:sp>
    </p:spTree>
    <p:extLst>
      <p:ext uri="{BB962C8B-B14F-4D97-AF65-F5344CB8AC3E}">
        <p14:creationId xmlns:p14="http://schemas.microsoft.com/office/powerpoint/2010/main" val="31007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22487" y="1255595"/>
            <a:ext cx="11938012" cy="4395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51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1.-ACTIVIDAD A DESARROLLAR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43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El Área V Diocesana junto con el área V de Sector, supervisará la correcta aplicación de los medios e instrumentos que utiliza el MFC para los momentos fuertes.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108346" y="186075"/>
            <a:ext cx="123996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Asegurar la correcta planeación y ejecución de los momentos fuertes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54546" y="1062409"/>
            <a:ext cx="11848564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Promover actividades para apoyar que el Equipo Zonal, cuente con Asistente Eclesial.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2.-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Promover con efectividad la vivencia de los tiempos litúrgicos.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3.-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Asegurar la correcta planeación y ejecución de los Momentos Fuertes.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4.-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Fortalecer y profundizar en la vida espiritual de los servidores.</a:t>
            </a:r>
          </a:p>
          <a:p>
            <a:pPr marL="685800" marR="0" lvl="0" indent="-68580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DIARIO ESPIRITUAL.</a:t>
            </a:r>
          </a:p>
          <a:p>
            <a:pPr marL="685800" marR="0" lvl="0" indent="-68580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ORACION CONSTANTE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5</a:t>
            </a: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Revitalizar los Colegios de Asistentes Eclesiales y su implantación en la Diócesis que no se han realizado.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48034" y="5771"/>
            <a:ext cx="3486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9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70456" y="1397000"/>
            <a:ext cx="11462198" cy="4785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OBJETIVO:</a:t>
            </a: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Lograr que los equiperos vivan sus momentos fuertes en las fechas programadas de acuerdo al nivel que este viviendo.</a:t>
            </a: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endParaRPr lang="es-MX" sz="5100" b="1" dirty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JUSTIFICACION:</a:t>
            </a: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Para que el proceso de conversión se dé adecuadamente.</a:t>
            </a:r>
          </a:p>
          <a:p>
            <a:pPr marL="571500" indent="-571500">
              <a:buFontTx/>
              <a:buChar char="-"/>
              <a:defRPr/>
            </a:pP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571500" indent="-571500">
              <a:buFontTx/>
              <a:buChar char="-"/>
              <a:defRPr/>
            </a:pP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-108346" y="211835"/>
            <a:ext cx="123996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Asegurar la correcta planeación y ejecución de los momentos fuertes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04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0152" y="1101046"/>
            <a:ext cx="11900079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51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defRPr/>
            </a:pPr>
            <a:r>
              <a:rPr lang="es-MX" sz="3600" b="1" dirty="0" smtClean="0">
                <a:ln w="1905"/>
                <a:solidFill>
                  <a:srgbClr val="FF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PROCESO: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s-MX" sz="32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Área V Diocesana y de Sector se encargarán de invitar y capacitar técnicamente a los matrimonios facilitadores de los momentos fuertes.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endParaRPr lang="es-MX" sz="32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s-MX" sz="32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Área V Diocesana y de Sector serán responsables de la preparación y vida espiritual de los matrimonios facilitadores.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endParaRPr lang="es-MX" sz="32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s-MX" sz="32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Área V Diocesana y de Sector son los responsables de calendarizar, al inicio del CBF, para que estén en posibilidad de planificar sus tiempos y economías para vivirlos.</a:t>
            </a:r>
          </a:p>
          <a:p>
            <a:pPr>
              <a:lnSpc>
                <a:spcPct val="120000"/>
              </a:lnSpc>
              <a:defRPr/>
            </a:pPr>
            <a:endParaRPr lang="es-MX" sz="32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es-MX" sz="32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-108346" y="173198"/>
            <a:ext cx="123996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Asegurar la correcta planeación y ejecución de los momentos fuertes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0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83335" y="1255594"/>
            <a:ext cx="11706896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51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-108346" y="250472"/>
            <a:ext cx="123996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Asegurar la correcta planeación y ejecución de los momentos fuertes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4540" y="1304163"/>
            <a:ext cx="12097801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51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FECHA COMPROMISO: </a:t>
            </a:r>
          </a:p>
          <a:p>
            <a:pPr algn="ctr"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De Conformidad a la calendarización que hayan hecho al inicio del CBF. </a:t>
            </a:r>
          </a:p>
          <a:p>
            <a:pPr>
              <a:lnSpc>
                <a:spcPct val="120000"/>
              </a:lnSpc>
              <a:defRPr/>
            </a:pP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" y="6733"/>
            <a:ext cx="12192000" cy="6858000"/>
          </a:xfrm>
          <a:prstGeom prst="rect">
            <a:avLst/>
          </a:prstGeom>
        </p:spPr>
      </p:pic>
      <p:pic>
        <p:nvPicPr>
          <p:cNvPr id="13" name="Picture 12" descr="LOGO EQUIPO ENTRANTE  2019.png">
            <a:extLst>
              <a:ext uri="{FF2B5EF4-FFF2-40B4-BE49-F238E27FC236}">
                <a16:creationId xmlns:a16="http://schemas.microsoft.com/office/drawing/2014/main" xmlns="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9813701" y="991808"/>
            <a:ext cx="2459031" cy="2537003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:a16="http://schemas.microsoft.com/office/drawing/2014/main" xmlns="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" y="1153089"/>
            <a:ext cx="1692290" cy="29620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prstClr val="white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prstClr val="white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71397" y="2884194"/>
            <a:ext cx="9144000" cy="2387600"/>
          </a:xfrm>
        </p:spPr>
        <p:txBody>
          <a:bodyPr>
            <a:normAutofit/>
          </a:bodyPr>
          <a:lstStyle/>
          <a:p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s-MX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84101" y="3105835"/>
            <a:ext cx="8831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PROYECTO:  Fortalecer  y profundizar en la vida espiritual de los servidores  </a:t>
            </a:r>
          </a:p>
        </p:txBody>
      </p:sp>
    </p:spTree>
    <p:extLst>
      <p:ext uri="{BB962C8B-B14F-4D97-AF65-F5344CB8AC3E}">
        <p14:creationId xmlns:p14="http://schemas.microsoft.com/office/powerpoint/2010/main" val="14290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22487" y="1255595"/>
            <a:ext cx="11938012" cy="4395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51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1.-ACTIVIDAD A DESARROLLAR.</a:t>
            </a:r>
          </a:p>
          <a:p>
            <a:pPr marL="571500" marR="0" lvl="0" indent="-57150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s-MX" sz="44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MX" sz="44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Área V Nacional promoverá un DIARIO ESPIRITUAL, que sirva para autoevaluarnos de nuestra relación diaria con Dios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MX" sz="44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76547" y="186077"/>
            <a:ext cx="116299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 Fortalecer  y profundizar en la vida espiritual de los servidores  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1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54545" y="1126541"/>
            <a:ext cx="11900079" cy="4785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OBJETIVO:</a:t>
            </a:r>
          </a:p>
          <a:p>
            <a:pPr lvl="0"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Alcanzar un crecimiento espiritual, escribiendo una autoevaluación diaria.</a:t>
            </a:r>
          </a:p>
          <a:p>
            <a:pPr lvl="0">
              <a:lnSpc>
                <a:spcPct val="120000"/>
              </a:lnSpc>
              <a:defRPr/>
            </a:pP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lvl="0">
              <a:lnSpc>
                <a:spcPct val="120000"/>
              </a:lnSpc>
              <a:defRPr/>
            </a:pP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JUSTIFICACION:</a:t>
            </a: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Como servidores de Jesús debemos esforzarnos todos los días, mediante nuestras acciones, para alcanzar nuestro crecimiento espiritual.</a:t>
            </a: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9" name="2 Rectángulo"/>
          <p:cNvSpPr/>
          <p:nvPr/>
        </p:nvSpPr>
        <p:spPr>
          <a:xfrm>
            <a:off x="276547" y="211834"/>
            <a:ext cx="116299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 Fortalecer  y profundizar en la vida espiritual de los servidores  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1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3943002" y="1750878"/>
            <a:ext cx="4231180" cy="1624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ítulo 3"/>
          <p:cNvSpPr txBox="1">
            <a:spLocks/>
          </p:cNvSpPr>
          <p:nvPr/>
        </p:nvSpPr>
        <p:spPr>
          <a:xfrm>
            <a:off x="2022764" y="3624812"/>
            <a:ext cx="8548254" cy="1399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3200" b="1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141458" y="1388481"/>
            <a:ext cx="6310866" cy="1298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60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44546A"/>
                  </a:innerShdw>
                </a:effectLst>
                <a:latin typeface="Freestyle Script" panose="030804020302050B0404" pitchFamily="66" charset="0"/>
              </a:rPr>
              <a:t>Diario Espiritual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4C4AA06-FBF0-8C4C-8456-8DAF7A6EA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35" y="2669173"/>
            <a:ext cx="2163336" cy="3335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67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/>
          <p:cNvSpPr txBox="1">
            <a:spLocks/>
          </p:cNvSpPr>
          <p:nvPr/>
        </p:nvSpPr>
        <p:spPr>
          <a:xfrm>
            <a:off x="2152650" y="570410"/>
            <a:ext cx="7886700" cy="86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66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Arial" pitchFamily="34" charset="0"/>
              </a:rPr>
              <a:t>¿Qué es un diario espiritual?</a:t>
            </a:r>
          </a:p>
        </p:txBody>
      </p:sp>
      <p:sp>
        <p:nvSpPr>
          <p:cNvPr id="4" name="Marcador de contenido 6"/>
          <p:cNvSpPr txBox="1">
            <a:spLocks/>
          </p:cNvSpPr>
          <p:nvPr/>
        </p:nvSpPr>
        <p:spPr>
          <a:xfrm>
            <a:off x="2388094" y="1558261"/>
            <a:ext cx="6939674" cy="1251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50000"/>
              </a:lnSpc>
              <a:defRPr/>
            </a:pPr>
            <a:r>
              <a:rPr lang="es-MX" sz="3200" dirty="0">
                <a:solidFill>
                  <a:prstClr val="black"/>
                </a:solidFill>
                <a:latin typeface="Gill Sans MT Ext Condensed Bold" panose="020B0902020104020203" pitchFamily="34" charset="0"/>
              </a:rPr>
              <a:t>Es una herramienta donde realizamos el registro de nuestros pensamientos y descubrimientos espirituales.</a:t>
            </a:r>
            <a:endParaRPr lang="es-MX" sz="3200" dirty="0">
              <a:solidFill>
                <a:sysClr val="windowText" lastClr="000000"/>
              </a:solidFill>
              <a:latin typeface="Gill Sans MT Ext Condensed Bold" panose="020B0902020104020203" pitchFamily="34" charset="0"/>
              <a:cs typeface="Arial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14FE67E8-D442-D94E-BD08-EDD773715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59" y="3364747"/>
            <a:ext cx="2306881" cy="230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6">
            <a:extLst>
              <a:ext uri="{FF2B5EF4-FFF2-40B4-BE49-F238E27FC236}">
                <a16:creationId xmlns="" xmlns:a16="http://schemas.microsoft.com/office/drawing/2014/main" id="{07B98DE9-170E-6A4A-B3E2-118E5312BD62}"/>
              </a:ext>
            </a:extLst>
          </p:cNvPr>
          <p:cNvSpPr txBox="1">
            <a:spLocks/>
          </p:cNvSpPr>
          <p:nvPr/>
        </p:nvSpPr>
        <p:spPr>
          <a:xfrm>
            <a:off x="3023850" y="1174204"/>
            <a:ext cx="6144300" cy="1251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50000"/>
              </a:lnSpc>
              <a:defRPr/>
            </a:pPr>
            <a:r>
              <a:rPr lang="es-MX" sz="3200" dirty="0">
                <a:solidFill>
                  <a:prstClr val="black"/>
                </a:solidFill>
                <a:latin typeface="Gill Sans MT Ext Condensed Bold" panose="020B0902020104020203" pitchFamily="34" charset="0"/>
              </a:rPr>
              <a:t>Es muy útil para reflexionar y repasar en lo que hemos aprendido a través de la Escritura y las experiencias de la vida.</a:t>
            </a:r>
            <a:endParaRPr lang="es-MX" sz="3200" dirty="0">
              <a:solidFill>
                <a:sysClr val="windowText" lastClr="000000"/>
              </a:solidFill>
              <a:latin typeface="Gill Sans MT Ext Condensed Bold" panose="020B0902020104020203" pitchFamily="34" charset="0"/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A5ECEB2-1EAA-6B42-8A6A-6CC3A4AEF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05" y="3429000"/>
            <a:ext cx="3212790" cy="1864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42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D1C6C62-6C6D-6845-B019-84D88CA9F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5"/>
          <p:cNvSpPr txBox="1">
            <a:spLocks/>
          </p:cNvSpPr>
          <p:nvPr/>
        </p:nvSpPr>
        <p:spPr>
          <a:xfrm>
            <a:off x="2152650" y="5498744"/>
            <a:ext cx="7886700" cy="590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80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Arial" pitchFamily="34" charset="0"/>
              </a:rPr>
              <a:t>¿Para qué nos sirve?</a:t>
            </a:r>
          </a:p>
        </p:txBody>
      </p:sp>
    </p:spTree>
    <p:extLst>
      <p:ext uri="{BB962C8B-B14F-4D97-AF65-F5344CB8AC3E}">
        <p14:creationId xmlns:p14="http://schemas.microsoft.com/office/powerpoint/2010/main" val="1458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LOGO EQUIPO ENTRANTE  2019.png">
            <a:extLst>
              <a:ext uri="{FF2B5EF4-FFF2-40B4-BE49-F238E27FC236}">
                <a16:creationId xmlns:a16="http://schemas.microsoft.com/office/drawing/2014/main" xmlns="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9813701" y="991808"/>
            <a:ext cx="2459031" cy="2537003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:a16="http://schemas.microsoft.com/office/drawing/2014/main" xmlns="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" y="1153089"/>
            <a:ext cx="1692290" cy="29620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prstClr val="white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prstClr val="white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71397" y="2703888"/>
            <a:ext cx="9144000" cy="23876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PROYECTO: </a:t>
            </a: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Promover actividades para apoyar que el equipo zonal cuente con Asistente Eclesial</a:t>
            </a:r>
            <a:b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s-MX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833187" y="1250193"/>
            <a:ext cx="4909121" cy="590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72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Arial" pitchFamily="34" charset="0"/>
              </a:rPr>
              <a:t>Confesemos</a:t>
            </a:r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>
            <p:extLst/>
          </p:nvPr>
        </p:nvGraphicFramePr>
        <p:xfrm>
          <a:off x="2231247" y="2119976"/>
          <a:ext cx="1914625" cy="1950720"/>
        </p:xfrm>
        <a:graphic>
          <a:graphicData uri="http://schemas.openxmlformats.org/drawingml/2006/table">
            <a:tbl>
              <a:tblPr firstRow="1" firstCol="1" bandRow="1"/>
              <a:tblGrid>
                <a:gridCol w="1914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46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32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Temores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32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Frustraciones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32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Inseguridades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32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Disgustos</a:t>
                      </a: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ítulo 5">
            <a:extLst>
              <a:ext uri="{FF2B5EF4-FFF2-40B4-BE49-F238E27FC236}">
                <a16:creationId xmlns="" xmlns:a16="http://schemas.microsoft.com/office/drawing/2014/main" id="{07BBDDB2-1485-F941-ADDD-6A77C92406BD}"/>
              </a:ext>
            </a:extLst>
          </p:cNvPr>
          <p:cNvSpPr txBox="1">
            <a:spLocks/>
          </p:cNvSpPr>
          <p:nvPr/>
        </p:nvSpPr>
        <p:spPr>
          <a:xfrm>
            <a:off x="5742308" y="1250193"/>
            <a:ext cx="5381189" cy="590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72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Arial" pitchFamily="34" charset="0"/>
              </a:rPr>
              <a:t>Anotemos</a:t>
            </a:r>
          </a:p>
        </p:txBody>
      </p:sp>
      <p:graphicFrame>
        <p:nvGraphicFramePr>
          <p:cNvPr id="5" name="3 Marcador de contenido">
            <a:extLst>
              <a:ext uri="{FF2B5EF4-FFF2-40B4-BE49-F238E27FC236}">
                <a16:creationId xmlns="" xmlns:a16="http://schemas.microsoft.com/office/drawing/2014/main" id="{EC96E87D-B2DE-2644-8B7F-04DB4A9CDB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94029" y="1934627"/>
          <a:ext cx="4824496" cy="2606681"/>
        </p:xfrm>
        <a:graphic>
          <a:graphicData uri="http://schemas.openxmlformats.org/drawingml/2006/table">
            <a:tbl>
              <a:tblPr firstRow="1" firstCol="1" bandRow="1"/>
              <a:tblGrid>
                <a:gridCol w="4824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06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s-MX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32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Logros (consolaciones)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32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Metas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32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Oraciones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32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Avances en mi seguimiento a Cristo</a:t>
                      </a:r>
                    </a:p>
                    <a:p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es-MX" sz="2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3 Marcador de contenido">
            <a:extLst>
              <a:ext uri="{FF2B5EF4-FFF2-40B4-BE49-F238E27FC236}">
                <a16:creationId xmlns="" xmlns:a16="http://schemas.microsoft.com/office/drawing/2014/main" id="{573E2F0C-86D8-0E42-A0FD-8CF6DBFF991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58764" y="4751161"/>
          <a:ext cx="5204678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5204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1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32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Nos ayuda a estar más en comunicación con Dios.</a:t>
                      </a: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3 Marcador de contenido">
            <a:extLst>
              <a:ext uri="{FF2B5EF4-FFF2-40B4-BE49-F238E27FC236}">
                <a16:creationId xmlns="" xmlns:a16="http://schemas.microsoft.com/office/drawing/2014/main" id="{6F5C5DFF-8893-0040-861F-2B1625B51B9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32632" y="5390906"/>
          <a:ext cx="7256943" cy="865980"/>
        </p:xfrm>
        <a:graphic>
          <a:graphicData uri="http://schemas.openxmlformats.org/drawingml/2006/table">
            <a:tbl>
              <a:tblPr firstRow="1" firstCol="1" bandRow="1"/>
              <a:tblGrid>
                <a:gridCol w="7256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65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32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Podemos dirigirnos al Señor y sincerarnos con Él y con nosotros mismos.</a:t>
                      </a:r>
                      <a:r>
                        <a:rPr lang="es-MX" sz="3200" dirty="0">
                          <a:effectLst/>
                          <a:latin typeface="Gill Sans MT Ext Condensed Bold" panose="020B0902020104020203" pitchFamily="34" charset="0"/>
                        </a:rPr>
                        <a:t> </a:t>
                      </a:r>
                      <a:endParaRPr lang="es-MX" sz="3200" b="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3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1747024" y="967353"/>
            <a:ext cx="8697951" cy="590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60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Arial" pitchFamily="34" charset="0"/>
              </a:rPr>
              <a:t>También nos puede servir para:</a:t>
            </a:r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>
            <p:extLst/>
          </p:nvPr>
        </p:nvGraphicFramePr>
        <p:xfrm>
          <a:off x="2898442" y="1844498"/>
          <a:ext cx="6303659" cy="865980"/>
        </p:xfrm>
        <a:graphic>
          <a:graphicData uri="http://schemas.openxmlformats.org/drawingml/2006/table">
            <a:tbl>
              <a:tblPr firstRow="1" firstCol="1" bandRow="1"/>
              <a:tblGrid>
                <a:gridCol w="6303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65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s-MX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8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Interpretar y meditar sobre los pasajes de las Escrituras.</a:t>
                      </a:r>
                      <a:r>
                        <a:rPr lang="es-MX" sz="2400" dirty="0">
                          <a:effectLst/>
                          <a:latin typeface="Gill Sans MT Ext Condensed Bold" panose="020B0902020104020203" pitchFamily="34" charset="0"/>
                        </a:rPr>
                        <a:t> </a:t>
                      </a:r>
                      <a:endParaRPr lang="es-MX" sz="240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3 Marcador de contenido">
            <a:extLst>
              <a:ext uri="{FF2B5EF4-FFF2-40B4-BE49-F238E27FC236}">
                <a16:creationId xmlns="" xmlns:a16="http://schemas.microsoft.com/office/drawing/2014/main" id="{EC96E87D-B2DE-2644-8B7F-04DB4A9CDB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98442" y="3110944"/>
          <a:ext cx="7546533" cy="1106679"/>
        </p:xfrm>
        <a:graphic>
          <a:graphicData uri="http://schemas.openxmlformats.org/drawingml/2006/table">
            <a:tbl>
              <a:tblPr firstRow="1" firstCol="1" bandRow="1"/>
              <a:tblGrid>
                <a:gridCol w="7546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06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8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Apuntar los progresos que uno ha hecho en las disciplinas espirituales que practica</a:t>
                      </a:r>
                      <a:r>
                        <a:rPr lang="es-MX" sz="40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.</a:t>
                      </a:r>
                      <a:endParaRPr lang="es-MX" sz="4000" b="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3 Marcador de contenido">
            <a:extLst>
              <a:ext uri="{FF2B5EF4-FFF2-40B4-BE49-F238E27FC236}">
                <a16:creationId xmlns="" xmlns:a16="http://schemas.microsoft.com/office/drawing/2014/main" id="{573E2F0C-86D8-0E42-A0FD-8CF6DBFF991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98442" y="4308477"/>
          <a:ext cx="4676086" cy="641975"/>
        </p:xfrm>
        <a:graphic>
          <a:graphicData uri="http://schemas.openxmlformats.org/drawingml/2006/table">
            <a:tbl>
              <a:tblPr firstRow="1" firstCol="1" bandRow="1"/>
              <a:tblGrid>
                <a:gridCol w="46760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1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s-MX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8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Ver hacia dónde va nuestra relación con Dios.</a:t>
                      </a: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3 Marcador de contenido">
            <a:extLst>
              <a:ext uri="{FF2B5EF4-FFF2-40B4-BE49-F238E27FC236}">
                <a16:creationId xmlns="" xmlns:a16="http://schemas.microsoft.com/office/drawing/2014/main" id="{6F5C5DFF-8893-0040-861F-2B1625B51B9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98443" y="5428023"/>
          <a:ext cx="6392436" cy="865980"/>
        </p:xfrm>
        <a:graphic>
          <a:graphicData uri="http://schemas.openxmlformats.org/drawingml/2006/table">
            <a:tbl>
              <a:tblPr firstRow="1" firstCol="1" bandRow="1"/>
              <a:tblGrid>
                <a:gridCol w="6392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65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s-MX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8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Reflexionar más a fondo sobre cómo obra el Señor en nuestra vida.</a:t>
                      </a:r>
                      <a:r>
                        <a:rPr lang="es-MX" sz="2800" dirty="0">
                          <a:effectLst/>
                          <a:latin typeface="Gill Sans MT Ext Condensed Bold" panose="020B0902020104020203" pitchFamily="34" charset="0"/>
                        </a:rPr>
                        <a:t> </a:t>
                      </a:r>
                      <a:endParaRPr lang="es-MX" sz="2800" b="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58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DD7C16F8-2248-354F-B88F-8C7FB85D5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54" y="1416111"/>
            <a:ext cx="4067740" cy="5174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5">
            <a:extLst>
              <a:ext uri="{FF2B5EF4-FFF2-40B4-BE49-F238E27FC236}">
                <a16:creationId xmlns="" xmlns:a16="http://schemas.microsoft.com/office/drawing/2014/main" id="{87931572-6A03-4E19-BF87-0FAF550C49E6}"/>
              </a:ext>
            </a:extLst>
          </p:cNvPr>
          <p:cNvSpPr txBox="1">
            <a:spLocks/>
          </p:cNvSpPr>
          <p:nvPr/>
        </p:nvSpPr>
        <p:spPr>
          <a:xfrm>
            <a:off x="1863448" y="613953"/>
            <a:ext cx="8697951" cy="590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60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Arial" pitchFamily="34" charset="0"/>
              </a:rPr>
              <a:t>También nos puede servir para:</a:t>
            </a:r>
          </a:p>
        </p:txBody>
      </p:sp>
    </p:spTree>
    <p:extLst>
      <p:ext uri="{BB962C8B-B14F-4D97-AF65-F5344CB8AC3E}">
        <p14:creationId xmlns:p14="http://schemas.microsoft.com/office/powerpoint/2010/main" val="34291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1747024" y="239829"/>
            <a:ext cx="8697951" cy="1265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8000" dirty="0">
                <a:solidFill>
                  <a:srgbClr val="5B9BD5">
                    <a:lumMod val="75000"/>
                  </a:srgbClr>
                </a:solidFill>
                <a:latin typeface="Freestyle Script" panose="030804020302050B0404" pitchFamily="66" charset="0"/>
              </a:rPr>
              <a:t>También podemos escribir el avance que tengamos de ayunar en los siguientes aspectos:</a:t>
            </a:r>
            <a:endParaRPr lang="es-MX" sz="3600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  <a:cs typeface="Arial" pitchFamily="34" charset="0"/>
            </a:endParaRP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="" xmlns:a16="http://schemas.microsoft.com/office/drawing/2014/main" id="{052027E2-DAA7-1A44-9F4F-E826D9BDCF6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08810" y="1463262"/>
          <a:ext cx="5641217" cy="5151120"/>
        </p:xfrm>
        <a:graphic>
          <a:graphicData uri="http://schemas.openxmlformats.org/drawingml/2006/table">
            <a:tbl>
              <a:tblPr firstRow="1" firstCol="1" bandRow="1"/>
              <a:tblGrid>
                <a:gridCol w="5641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69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Juzgar a otros; llénate del Cristo que vive en ellos.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Palabras hirientes; llénate de frases que purifican.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Descontento; llénate de gratitud.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Enojos; llénate de paciencia.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Pesimismo; llénate de optimismo.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Preocupaciones; llénate de confianza en Dios.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Quejarte; llénate de apreciar lo que te rodea.</a:t>
                      </a: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71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1747024" y="239829"/>
            <a:ext cx="8697951" cy="1265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8000" dirty="0">
                <a:solidFill>
                  <a:srgbClr val="5B9BD5">
                    <a:lumMod val="75000"/>
                  </a:srgbClr>
                </a:solidFill>
                <a:latin typeface="Freestyle Script" panose="030804020302050B0404" pitchFamily="66" charset="0"/>
              </a:rPr>
              <a:t>También podemos escribir el avance que tengamos de ayunar en los siguientes aspectos:</a:t>
            </a:r>
            <a:endParaRPr lang="es-MX" sz="3600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  <a:cs typeface="Arial" pitchFamily="34" charset="0"/>
            </a:endParaRP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="" xmlns:a16="http://schemas.microsoft.com/office/drawing/2014/main" id="{052027E2-DAA7-1A44-9F4F-E826D9BDCF6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78496" y="1467051"/>
          <a:ext cx="6431330" cy="5151120"/>
        </p:xfrm>
        <a:graphic>
          <a:graphicData uri="http://schemas.openxmlformats.org/drawingml/2006/table">
            <a:tbl>
              <a:tblPr firstRow="1" firstCol="1" bandRow="1"/>
              <a:tblGrid>
                <a:gridCol w="64313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127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>
                        <a:buFont typeface="+mj-lt"/>
                        <a:buNone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8. Presiones que no cesan; llénate de una oración que no cesa.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9. Amargura; llénate de perdón.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10. Importancia de tu mismo; llénate de compasión por los demás.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11. Ansiedad personal; llénate de esperanza eterna en Cristo crucificado.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12. Desaliento; llénate de esperanza.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13. Pensamientos de debilidad; llénate de las promesas que inspiran.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14. Todo lo que te separe de Jesús; llénate de todo lo que a El te acerque.</a:t>
                      </a: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0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1747024" y="239829"/>
            <a:ext cx="8697951" cy="1265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5000" dirty="0">
                <a:solidFill>
                  <a:srgbClr val="5B9BD5">
                    <a:lumMod val="75000"/>
                  </a:srgbClr>
                </a:solidFill>
                <a:latin typeface="Freestyle Script" panose="030804020302050B0404" pitchFamily="66" charset="0"/>
              </a:rPr>
              <a:t>Actos sencillos de caridad </a:t>
            </a:r>
            <a:endParaRPr lang="es-MX" sz="5000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  <a:cs typeface="Arial" pitchFamily="34" charset="0"/>
            </a:endParaRP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="" xmlns:a16="http://schemas.microsoft.com/office/drawing/2014/main" id="{052027E2-DAA7-1A44-9F4F-E826D9BDCF6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33746" y="1336739"/>
          <a:ext cx="5050456" cy="5151120"/>
        </p:xfrm>
        <a:graphic>
          <a:graphicData uri="http://schemas.openxmlformats.org/drawingml/2006/table">
            <a:tbl>
              <a:tblPr firstRow="1" firstCol="1" bandRow="1"/>
              <a:tblGrid>
                <a:gridCol w="5050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95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Sonreír ¡Un cristiano siempre es alegre!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Saludar con alegría a esas personas que ves a diario.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Recordarle a los demás cuánto los amas.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Escuchar la historia del otro, sin prejuicios, con amor.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Detenerte para ayudar. Estar atento a quien te necesita.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Levantarle los ánimos a alguien.</a:t>
                      </a:r>
                      <a:b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6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s-MX" sz="26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Celebrar las cualidades o éxitos de otro.</a:t>
                      </a: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61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1747024" y="239829"/>
            <a:ext cx="8697951" cy="1265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5000" b="1" dirty="0">
                <a:solidFill>
                  <a:srgbClr val="5B9BD5">
                    <a:lumMod val="75000"/>
                  </a:srgbClr>
                </a:solidFill>
                <a:latin typeface="Freestyle Script" panose="030804020302050B0404" pitchFamily="66" charset="0"/>
              </a:rPr>
              <a:t>Actos sencillos de caridad </a:t>
            </a:r>
            <a:endParaRPr lang="es-MX" sz="50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  <a:cs typeface="Arial" pitchFamily="34" charset="0"/>
            </a:endParaRP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="" xmlns:a16="http://schemas.microsoft.com/office/drawing/2014/main" id="{052027E2-DAA7-1A44-9F4F-E826D9BDCF6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92895" y="1416639"/>
          <a:ext cx="4966515" cy="4754880"/>
        </p:xfrm>
        <a:graphic>
          <a:graphicData uri="http://schemas.openxmlformats.org/drawingml/2006/table">
            <a:tbl>
              <a:tblPr firstRow="1" firstCol="1" bandRow="1"/>
              <a:tblGrid>
                <a:gridCol w="49665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69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>
                        <a:buFont typeface="+mj-lt"/>
                        <a:buNone/>
                      </a:pPr>
                      <a:r>
                        <a:rPr lang="es-MX" sz="24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8. Corregir con amor, no callar por miedo.</a:t>
                      </a:r>
                      <a:br>
                        <a:rPr lang="es-MX" sz="24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4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s-MX" sz="24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9. Ayudar cuando se necesite para que otro descanse. </a:t>
                      </a:r>
                      <a:br>
                        <a:rPr lang="es-MX" sz="24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4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s-MX" sz="24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10. Seleccionar lo que no usas y regalarlo a quien lo necesita.</a:t>
                      </a:r>
                      <a:br>
                        <a:rPr lang="es-MX" sz="24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4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s-MX" sz="24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11. Tener buenos detalles con los que están cerca de ti.</a:t>
                      </a:r>
                      <a:br>
                        <a:rPr lang="es-MX" sz="24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4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s-MX" sz="24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12. Limpiar lo que uso en casa.</a:t>
                      </a:r>
                      <a:br>
                        <a:rPr lang="es-MX" sz="24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4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s-MX" sz="24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13. Ayudar a los demás a superar obstáculos.</a:t>
                      </a:r>
                      <a:br>
                        <a:rPr lang="es-MX" sz="24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</a:br>
                      <a:endParaRPr lang="es-MX" sz="24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s-MX" sz="2400" b="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14. Llamar por teléfono a tus padres.</a:t>
                      </a:r>
                      <a:r>
                        <a:rPr lang="es-MX" sz="2400" b="0" dirty="0">
                          <a:effectLst/>
                          <a:latin typeface="Gill Sans MT Ext Condensed Bold" panose="020B0902020104020203" pitchFamily="34" charset="0"/>
                        </a:rPr>
                        <a:t> </a:t>
                      </a:r>
                      <a:endParaRPr lang="es-MX" sz="2400" b="0" kern="1200" dirty="0">
                        <a:solidFill>
                          <a:schemeClr val="tx1"/>
                        </a:solidFill>
                        <a:effectLst/>
                        <a:latin typeface="Gill Sans MT Ext Condensed Bold" panose="020B0902020104020203" pitchFamily="34" charset="0"/>
                        <a:ea typeface="+mn-ea"/>
                        <a:cs typeface="+mn-cs"/>
                      </a:endParaRP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6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0623915-FDBA-F24A-8AF2-8F964A6BD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1"/>
            <a:ext cx="12192000" cy="6858000"/>
          </a:xfrm>
          <a:prstGeom prst="rect">
            <a:avLst/>
          </a:prstGeom>
        </p:spPr>
      </p:pic>
      <p:sp>
        <p:nvSpPr>
          <p:cNvPr id="3" name="Título 5"/>
          <p:cNvSpPr txBox="1">
            <a:spLocks/>
          </p:cNvSpPr>
          <p:nvPr/>
        </p:nvSpPr>
        <p:spPr>
          <a:xfrm>
            <a:off x="1651217" y="175063"/>
            <a:ext cx="8889566" cy="1174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5000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Arial" pitchFamily="34" charset="0"/>
              </a:rPr>
              <a:t>Beneficios de llevar un diario espiritual</a:t>
            </a:r>
          </a:p>
        </p:txBody>
      </p:sp>
    </p:spTree>
    <p:extLst>
      <p:ext uri="{BB962C8B-B14F-4D97-AF65-F5344CB8AC3E}">
        <p14:creationId xmlns:p14="http://schemas.microsoft.com/office/powerpoint/2010/main" val="425165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2094142" y="509986"/>
            <a:ext cx="8003716" cy="804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8000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Arial" pitchFamily="34" charset="0"/>
              </a:rPr>
              <a:t>Beneficios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="" xmlns:a16="http://schemas.microsoft.com/office/drawing/2014/main" id="{F2EA7E44-D2B9-4A0D-834B-D2E7ED695B4A}"/>
              </a:ext>
            </a:extLst>
          </p:cNvPr>
          <p:cNvSpPr/>
          <p:nvPr/>
        </p:nvSpPr>
        <p:spPr>
          <a:xfrm>
            <a:off x="2152474" y="1574859"/>
            <a:ext cx="2522184" cy="14525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5A529F99-E912-4F65-955C-455C0D4EC1B4}"/>
              </a:ext>
            </a:extLst>
          </p:cNvPr>
          <p:cNvSpPr/>
          <p:nvPr/>
        </p:nvSpPr>
        <p:spPr>
          <a:xfrm>
            <a:off x="4884516" y="1569430"/>
            <a:ext cx="2522184" cy="14525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rgbClr val="5B9BD5">
                    <a:lumMod val="75000"/>
                  </a:srgbClr>
                </a:solidFill>
                <a:latin typeface="Gill Sans MT Ext Condensed Bold" panose="020B0902020104020203" pitchFamily="34" charset="0"/>
                <a:cs typeface="Arial" pitchFamily="34" charset="0"/>
              </a:rPr>
              <a:t>Hacer balance de nuestras vivencias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="" xmlns:a16="http://schemas.microsoft.com/office/drawing/2014/main" id="{8B532967-7895-49F3-A3A4-F86D4D1D60A2}"/>
              </a:ext>
            </a:extLst>
          </p:cNvPr>
          <p:cNvSpPr/>
          <p:nvPr/>
        </p:nvSpPr>
        <p:spPr>
          <a:xfrm>
            <a:off x="7575674" y="1569430"/>
            <a:ext cx="2522184" cy="14525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rgbClr val="5B9BD5">
                    <a:lumMod val="75000"/>
                  </a:srgbClr>
                </a:solidFill>
                <a:latin typeface="Gill Sans MT Ext Condensed Bold" panose="020B0902020104020203" pitchFamily="34" charset="0"/>
                <a:cs typeface="Arial" pitchFamily="34" charset="0"/>
              </a:rPr>
              <a:t>Pensar en nuestra relación con Dios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="" xmlns:a16="http://schemas.microsoft.com/office/drawing/2014/main" id="{43699C73-CBFC-4353-8DCD-D061CDE0441D}"/>
              </a:ext>
            </a:extLst>
          </p:cNvPr>
          <p:cNvSpPr/>
          <p:nvPr/>
        </p:nvSpPr>
        <p:spPr>
          <a:xfrm>
            <a:off x="4884516" y="3150389"/>
            <a:ext cx="2522184" cy="14525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rgbClr val="5B9BD5">
                    <a:lumMod val="75000"/>
                  </a:srgbClr>
                </a:solidFill>
                <a:latin typeface="Gill Sans MT Ext Condensed Bold" panose="020B0902020104020203" pitchFamily="34" charset="0"/>
                <a:cs typeface="Arial" pitchFamily="34" charset="0"/>
              </a:rPr>
              <a:t>Recordar lo que Dios nos ha dicho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="" xmlns:a16="http://schemas.microsoft.com/office/drawing/2014/main" id="{315EFFC6-762A-411B-B805-A5FE4BB11480}"/>
              </a:ext>
            </a:extLst>
          </p:cNvPr>
          <p:cNvSpPr/>
          <p:nvPr/>
        </p:nvSpPr>
        <p:spPr>
          <a:xfrm>
            <a:off x="2152474" y="3150389"/>
            <a:ext cx="2522184" cy="14525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rgbClr val="5B9BD5">
                    <a:lumMod val="75000"/>
                  </a:srgbClr>
                </a:solidFill>
                <a:latin typeface="Gill Sans MT Ext Condensed Bold" panose="020B0902020104020203" pitchFamily="34" charset="0"/>
                <a:cs typeface="Arial" pitchFamily="34" charset="0"/>
              </a:rPr>
              <a:t>Asimilar cómo obra el Señor en mi vida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834AB1AC-27F4-4ECF-BE7D-FACAB8FC1F2D}"/>
              </a:ext>
            </a:extLst>
          </p:cNvPr>
          <p:cNvSpPr/>
          <p:nvPr/>
        </p:nvSpPr>
        <p:spPr>
          <a:xfrm>
            <a:off x="7575674" y="3150389"/>
            <a:ext cx="2522184" cy="14525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rgbClr val="5B9BD5">
                    <a:lumMod val="75000"/>
                  </a:srgbClr>
                </a:solidFill>
                <a:latin typeface="Gill Sans MT Ext Condensed Bold" panose="020B0902020104020203" pitchFamily="34" charset="0"/>
                <a:cs typeface="Arial" pitchFamily="34" charset="0"/>
              </a:rPr>
              <a:t>Impulsar progresos de relación con Dios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="" xmlns:a16="http://schemas.microsoft.com/office/drawing/2014/main" id="{8C4B8ACB-C450-4FEA-B070-1F359DA94A17}"/>
              </a:ext>
            </a:extLst>
          </p:cNvPr>
          <p:cNvSpPr/>
          <p:nvPr/>
        </p:nvSpPr>
        <p:spPr>
          <a:xfrm>
            <a:off x="2152474" y="4725919"/>
            <a:ext cx="2522184" cy="14525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rgbClr val="5B9BD5">
                    <a:lumMod val="75000"/>
                  </a:srgbClr>
                </a:solidFill>
                <a:latin typeface="Gill Sans MT Ext Condensed Bold" panose="020B0902020104020203" pitchFamily="34" charset="0"/>
                <a:cs typeface="Arial" pitchFamily="34" charset="0"/>
              </a:rPr>
              <a:t>Avanzar en mi renovación interior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="" xmlns:a16="http://schemas.microsoft.com/office/drawing/2014/main" id="{ABF02637-20E0-403A-AA2D-A72BF4581FAF}"/>
              </a:ext>
            </a:extLst>
          </p:cNvPr>
          <p:cNvSpPr/>
          <p:nvPr/>
        </p:nvSpPr>
        <p:spPr>
          <a:xfrm>
            <a:off x="4864073" y="4725919"/>
            <a:ext cx="2522184" cy="14525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rgbClr val="5B9BD5">
                    <a:lumMod val="75000"/>
                  </a:srgbClr>
                </a:solidFill>
                <a:latin typeface="Gill Sans MT Ext Condensed Bold" panose="020B0902020104020203" pitchFamily="34" charset="0"/>
                <a:cs typeface="Arial" pitchFamily="34" charset="0"/>
              </a:rPr>
              <a:t>Observar mi patrón de conducta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="" xmlns:a16="http://schemas.microsoft.com/office/drawing/2014/main" id="{8687C084-E275-4FBF-8D73-24DEF08B108D}"/>
              </a:ext>
            </a:extLst>
          </p:cNvPr>
          <p:cNvSpPr/>
          <p:nvPr/>
        </p:nvSpPr>
        <p:spPr>
          <a:xfrm>
            <a:off x="7575674" y="4725919"/>
            <a:ext cx="2522184" cy="14525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rgbClr val="5B9BD5">
                    <a:lumMod val="75000"/>
                  </a:srgbClr>
                </a:solidFill>
                <a:latin typeface="Gill Sans MT Ext Condensed Bold" panose="020B0902020104020203" pitchFamily="34" charset="0"/>
                <a:cs typeface="Arial" pitchFamily="34" charset="0"/>
              </a:rPr>
              <a:t>Mejorar mi relación con el prójimo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091200FC-0514-41AE-9F1C-49F165718C39}"/>
              </a:ext>
            </a:extLst>
          </p:cNvPr>
          <p:cNvSpPr/>
          <p:nvPr/>
        </p:nvSpPr>
        <p:spPr>
          <a:xfrm>
            <a:off x="2215006" y="1818662"/>
            <a:ext cx="2397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5B9BD5">
                    <a:lumMod val="75000"/>
                  </a:srgbClr>
                </a:solidFill>
                <a:latin typeface="Gill Sans MT Ext Condensed Bold" panose="020B0902020104020203" pitchFamily="34" charset="0"/>
                <a:cs typeface="Arial" pitchFamily="34" charset="0"/>
              </a:rPr>
              <a:t>Entrar en la presencia de Dios</a:t>
            </a:r>
          </a:p>
        </p:txBody>
      </p:sp>
    </p:spTree>
    <p:extLst>
      <p:ext uri="{BB962C8B-B14F-4D97-AF65-F5344CB8AC3E}">
        <p14:creationId xmlns:p14="http://schemas.microsoft.com/office/powerpoint/2010/main" val="30491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1582998" y="490684"/>
            <a:ext cx="7886700" cy="590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Arial" pitchFamily="34" charset="0"/>
              </a:rPr>
              <a:t>Formas de llevar el diario espiritual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4C928EE-05BE-A74D-8B76-2ECA93FF9F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r="8388"/>
          <a:stretch/>
        </p:blipFill>
        <p:spPr>
          <a:xfrm>
            <a:off x="89208" y="1595538"/>
            <a:ext cx="3649393" cy="449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E179542-68B6-6D47-8E56-518D701CF0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r="4977"/>
          <a:stretch/>
        </p:blipFill>
        <p:spPr>
          <a:xfrm>
            <a:off x="6924899" y="2281219"/>
            <a:ext cx="5140712" cy="3417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A86F8DA-13FD-5B48-8AE1-A15D0D088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28" y="1694984"/>
            <a:ext cx="3139993" cy="419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31819" y="985135"/>
            <a:ext cx="11694017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1.-ACTIVIDAD A DESARROLLAR</a:t>
            </a:r>
          </a:p>
          <a:p>
            <a:pPr marL="685800" marR="0" lvl="0" indent="-68580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47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Área V Diocesana y de Sector deben motivar a los Sacerdotes, Seminaristas, Diáconos y Religiosos (a) para que apoyen en la reunión del equipo zonal en </a:t>
            </a:r>
            <a:r>
              <a:rPr lang="es-MX" sz="47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l</a:t>
            </a:r>
            <a:r>
              <a:rPr lang="es-MX" sz="47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os Sectores.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48249" y="121682"/>
            <a:ext cx="122794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Promover actividades para apoyar que el equipo zonal cuente con Asistente Eclesial</a:t>
            </a:r>
            <a:endParaRPr lang="es-E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0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1710320" y="443059"/>
            <a:ext cx="7886700" cy="590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Arial" pitchFamily="34" charset="0"/>
              </a:rPr>
              <a:t>El compromiso es escribir diariamente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6650827-0434-D44E-81C7-FC49E6791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r="23452"/>
          <a:stretch/>
        </p:blipFill>
        <p:spPr>
          <a:xfrm>
            <a:off x="1237786" y="1315843"/>
            <a:ext cx="4415884" cy="4728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4ABD51E-0935-3846-8875-850101AB26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12744"/>
          <a:stretch/>
        </p:blipFill>
        <p:spPr>
          <a:xfrm>
            <a:off x="6096000" y="2100145"/>
            <a:ext cx="459802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99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5"/>
          <p:cNvSpPr txBox="1">
            <a:spLocks/>
          </p:cNvSpPr>
          <p:nvPr/>
        </p:nvSpPr>
        <p:spPr>
          <a:xfrm>
            <a:off x="2152650" y="381027"/>
            <a:ext cx="7886700" cy="880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Arial" pitchFamily="34" charset="0"/>
              </a:rPr>
              <a:t>¿Cuándo debo escribir?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="" xmlns:a16="http://schemas.microsoft.com/office/drawing/2014/main" id="{B7854A77-8FF5-144D-A1B0-22A23AE7C39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94308" y="4241187"/>
          <a:ext cx="7384687" cy="1310640"/>
        </p:xfrm>
        <a:graphic>
          <a:graphicData uri="http://schemas.openxmlformats.org/drawingml/2006/table">
            <a:tbl>
              <a:tblPr firstRow="1" firstCol="1" bandRow="1"/>
              <a:tblGrid>
                <a:gridCol w="7384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1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s-MX" sz="36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No importa si es por la mañana, a medio día o antes de acostarse.</a:t>
                      </a: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3 Marcador de contenido">
            <a:extLst>
              <a:ext uri="{FF2B5EF4-FFF2-40B4-BE49-F238E27FC236}">
                <a16:creationId xmlns="" xmlns:a16="http://schemas.microsoft.com/office/drawing/2014/main" id="{132747F1-D019-DF4C-92EC-B35A12A7F34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34835" y="2754356"/>
          <a:ext cx="7384687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7384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1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s-MX" sz="36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Lugar tranquilo y sin distracciones.</a:t>
                      </a: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3 Marcador de contenido">
            <a:extLst>
              <a:ext uri="{FF2B5EF4-FFF2-40B4-BE49-F238E27FC236}">
                <a16:creationId xmlns="" xmlns:a16="http://schemas.microsoft.com/office/drawing/2014/main" id="{3DCB812F-4F09-D344-8092-1493A1C1A99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75725" y="1546316"/>
          <a:ext cx="7384687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7384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1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s-MX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s-MX" sz="3600" kern="1200" dirty="0">
                          <a:solidFill>
                            <a:schemeClr val="tx1"/>
                          </a:solidFill>
                          <a:effectLst/>
                          <a:latin typeface="Gill Sans MT Ext Condensed Bold" panose="020B0902020104020203" pitchFamily="34" charset="0"/>
                          <a:ea typeface="+mn-ea"/>
                          <a:cs typeface="+mn-cs"/>
                        </a:rPr>
                        <a:t>Apartar un horario especifico todos los días.</a:t>
                      </a:r>
                    </a:p>
                  </a:txBody>
                  <a:tcPr marL="58640" marR="58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6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4B11E8B-B5BC-1D42-8C9E-C1BA010878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r="4509" b="23415"/>
          <a:stretch/>
        </p:blipFill>
        <p:spPr>
          <a:xfrm>
            <a:off x="1228497" y="791742"/>
            <a:ext cx="8974869" cy="5272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94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83335" y="1255594"/>
            <a:ext cx="11706896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51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8791" y="1304163"/>
            <a:ext cx="1199023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51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FECHA COMPROMISO: </a:t>
            </a:r>
          </a:p>
          <a:p>
            <a:pPr algn="ctr"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De octubre del 2019.</a:t>
            </a: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9" name="2 Rectángulo"/>
          <p:cNvSpPr/>
          <p:nvPr/>
        </p:nvSpPr>
        <p:spPr>
          <a:xfrm>
            <a:off x="276547" y="173198"/>
            <a:ext cx="116299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 Fortalecer  y profundizar en la vida espiritual de los servidores  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0"/>
            <a:ext cx="12192000" cy="6858000"/>
          </a:xfrm>
          <a:prstGeom prst="rect">
            <a:avLst/>
          </a:prstGeom>
        </p:spPr>
      </p:pic>
      <p:pic>
        <p:nvPicPr>
          <p:cNvPr id="13" name="Picture 12" descr="LOGO EQUIPO ENTRANTE  2019.png">
            <a:extLst>
              <a:ext uri="{FF2B5EF4-FFF2-40B4-BE49-F238E27FC236}">
                <a16:creationId xmlns:a16="http://schemas.microsoft.com/office/drawing/2014/main" xmlns="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9607567" y="1876245"/>
            <a:ext cx="2584433" cy="2666382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:a16="http://schemas.microsoft.com/office/drawing/2014/main" xmlns="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5" y="1762787"/>
            <a:ext cx="1903922" cy="3332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prstClr val="white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prstClr val="white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768958" y="2163652"/>
            <a:ext cx="6810475" cy="218770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s-MX" sz="4400" b="1" dirty="0" smtClean="0">
              <a:ln w="1905"/>
              <a:solidFill>
                <a:srgbClr val="FF0000"/>
              </a:solidFill>
              <a:effectLst>
                <a:innerShdw blurRad="38100" dist="38100" dir="18900000">
                  <a:srgbClr val="637052"/>
                </a:inn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s-MX" sz="44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Arial Black" panose="020B0A04020102020204" pitchFamily="34" charset="0"/>
              </a:rPr>
              <a:t>PROYECTO </a:t>
            </a:r>
            <a:endParaRPr lang="es-MX" sz="4400" b="1" dirty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s-MX" sz="44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Arial Black" panose="020B0A04020102020204" pitchFamily="34" charset="0"/>
              </a:rPr>
              <a:t>ORACION</a:t>
            </a:r>
          </a:p>
          <a:p>
            <a:pPr algn="ctr">
              <a:defRPr/>
            </a:pPr>
            <a:r>
              <a:rPr lang="es-MX" sz="44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Arial Black" panose="020B0A04020102020204" pitchFamily="34" charset="0"/>
              </a:rPr>
              <a:t>CONSTANTE</a:t>
            </a:r>
          </a:p>
          <a:p>
            <a:pPr algn="ctr">
              <a:defRPr/>
            </a:pPr>
            <a:endParaRPr lang="es-MX" sz="3600" b="1" dirty="0" smtClean="0">
              <a:ln w="1905"/>
              <a:solidFill>
                <a:srgbClr val="FF0000"/>
              </a:solidFill>
              <a:effectLst>
                <a:innerShdw blurRad="38100" dist="38100" dir="18900000">
                  <a:srgbClr val="637052"/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62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191343" y="1157702"/>
            <a:ext cx="8543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5000"/>
              </a:spcAft>
            </a:pPr>
            <a:r>
              <a:rPr lang="es-MX" altLang="es-MX" sz="3200" b="1" i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OBJETIVO :</a:t>
            </a:r>
            <a:endParaRPr lang="es-ES" altLang="es-MX" sz="3200" b="1" i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1487488" y="2186995"/>
            <a:ext cx="60960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ct val="5000"/>
              </a:spcAft>
            </a:pPr>
            <a:r>
              <a:rPr lang="es-MX" altLang="es-MX" sz="3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Lograr que nos convirtamos en un Equipo de Oración Constante, todo el MFC Nacional.</a:t>
            </a:r>
            <a:endParaRPr lang="es-ES" altLang="es-MX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1189038"/>
            <a:ext cx="2801938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702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191343" y="1157702"/>
            <a:ext cx="8543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5000"/>
              </a:spcAft>
            </a:pPr>
            <a:r>
              <a:rPr lang="es-MX" altLang="es-MX" sz="3200" b="1" i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JUSTIFICACION:</a:t>
            </a:r>
            <a:endParaRPr lang="es-ES" altLang="es-MX" sz="3200" b="1" i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1487488" y="218699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ct val="5000"/>
              </a:spcAft>
            </a:pPr>
            <a:r>
              <a:rPr lang="es-MX" altLang="es-MX" sz="3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Aprovechar el poder de la Oración y la Dimensión del MFC, para poner en manos de Dios necesidades propias de la Sociedad.</a:t>
            </a:r>
            <a:endParaRPr lang="es-ES" altLang="es-MX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1189038"/>
            <a:ext cx="2801938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6972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191343" y="1157702"/>
            <a:ext cx="11618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5000"/>
              </a:spcAft>
            </a:pPr>
            <a:r>
              <a:rPr lang="es-MX" altLang="es-MX" sz="4400" b="1" i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PROCESO:</a:t>
            </a:r>
            <a:endParaRPr lang="es-ES" altLang="es-MX" sz="4400" b="1" i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1487487" y="2347415"/>
            <a:ext cx="9758267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ct val="5000"/>
              </a:spcAft>
            </a:pPr>
            <a:r>
              <a:rPr lang="es-MX" altLang="es-MX" sz="2800" b="1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1.-</a:t>
            </a:r>
            <a:r>
              <a:rPr lang="es-MX" altLang="es-MX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Área V Nacional elaborará un cuadro de distribución de horas de Oración, que empiece de las 6:00am. A las 6.00pm., asignando nombre del Matrimonio por hora del ECN Sede, incluyendo Jóvenes y </a:t>
            </a:r>
            <a:r>
              <a:rPr lang="es-MX" altLang="es-MX" sz="2800" b="1" dirty="0" err="1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MaRe</a:t>
            </a:r>
            <a:r>
              <a:rPr lang="es-MX" altLang="es-MX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ct val="5000"/>
              </a:spcAft>
            </a:pPr>
            <a:endParaRPr lang="es-MX" altLang="es-MX" sz="28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967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463639" y="2043513"/>
            <a:ext cx="11328027" cy="272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ct val="5000"/>
              </a:spcAft>
            </a:pPr>
            <a:r>
              <a:rPr lang="es-MX" altLang="es-MX" sz="2800" b="1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2.- </a:t>
            </a:r>
            <a:r>
              <a:rPr lang="es-MX" altLang="es-MX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Los PN le harán un cuadro de Distribución por horas a los SNR.     </a:t>
            </a:r>
          </a:p>
          <a:p>
            <a:pPr algn="just">
              <a:lnSpc>
                <a:spcPct val="120000"/>
              </a:lnSpc>
              <a:spcAft>
                <a:spcPct val="5000"/>
              </a:spcAft>
            </a:pPr>
            <a:endParaRPr lang="es-MX" altLang="es-MX" sz="28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ct val="5000"/>
              </a:spcAft>
            </a:pPr>
            <a:r>
              <a:rPr lang="es-ES" altLang="es-MX" sz="2800" b="1" dirty="0" smtClean="0">
                <a:solidFill>
                  <a:srgbClr val="C00000"/>
                </a:solidFill>
                <a:latin typeface="Century Gothic" pitchFamily="34" charset="0"/>
              </a:rPr>
              <a:t>3.- </a:t>
            </a:r>
            <a:r>
              <a:rPr lang="es-ES" altLang="es-MX" sz="2800" b="1" dirty="0" smtClean="0">
                <a:solidFill>
                  <a:srgbClr val="002060"/>
                </a:solidFill>
                <a:latin typeface="Century Gothic" pitchFamily="34" charset="0"/>
              </a:rPr>
              <a:t>Los SNR harán un cuadro de distribución por horas, a los PD de su Región.    </a:t>
            </a:r>
            <a:endParaRPr lang="es-ES" altLang="es-MX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67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309093" y="2210937"/>
            <a:ext cx="11482573" cy="269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ct val="5000"/>
              </a:spcAft>
            </a:pPr>
            <a:r>
              <a:rPr lang="es-MX" altLang="es-MX" sz="2800" b="1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4.- </a:t>
            </a:r>
            <a:r>
              <a:rPr lang="es-MX" altLang="es-MX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Los PD junto con el Área V Diocesana, elaborarán un cuadro de distribución por horas que empiece de las 6am a las 6pm. Para asignar matrimonios de su Equipo Diocesano cubriendo las 12 horas, incluyendo a ECDJ y </a:t>
            </a:r>
            <a:r>
              <a:rPr lang="es-MX" altLang="es-MX" sz="2800" b="1" dirty="0" err="1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MaRe</a:t>
            </a:r>
            <a:r>
              <a:rPr lang="es-MX" altLang="es-MX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ct val="5000"/>
              </a:spcAft>
            </a:pPr>
            <a:endParaRPr lang="es-MX" altLang="es-MX" sz="28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0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7302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54546" y="1397000"/>
            <a:ext cx="11912958" cy="4785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OBJETIVO:</a:t>
            </a:r>
          </a:p>
          <a:p>
            <a:pPr lvl="0"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Lograr la participación activa de los Asistentes Eclesiales en los equipos zonales.</a:t>
            </a:r>
          </a:p>
          <a:p>
            <a:pPr lvl="0">
              <a:lnSpc>
                <a:spcPct val="120000"/>
              </a:lnSpc>
              <a:defRPr/>
            </a:pP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JUSTIFICACION:</a:t>
            </a: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Para que los promotores de equipos básicos logren la correcta aplicación de la metodología obteniendo mejores resultados en el proceso de conversión.</a:t>
            </a:r>
          </a:p>
          <a:p>
            <a:pPr marL="571500" marR="0" lvl="0" indent="-5715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-48249" y="173198"/>
            <a:ext cx="122794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Promover actividades  para apoyar que el equipo zonal cuente con Asistente Eclesial</a:t>
            </a:r>
            <a:endParaRPr lang="es-E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3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328955" y="1811692"/>
            <a:ext cx="1153408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ct val="5000"/>
              </a:spcAft>
            </a:pPr>
            <a:r>
              <a:rPr lang="es-MX" altLang="es-MX" sz="2800" b="1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5.- </a:t>
            </a:r>
            <a:r>
              <a:rPr lang="es-MX" altLang="es-MX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Los PD junto con el Área V Diocesana, convocarán a los Secretarios de Sector junto con sus Áreas V de Sector, para que elaboren el cuadro de distribución de las 12 </a:t>
            </a:r>
            <a:r>
              <a:rPr lang="es-MX" altLang="es-MX" sz="2800" b="1" dirty="0" err="1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hrs</a:t>
            </a:r>
            <a:r>
              <a:rPr lang="es-MX" altLang="es-MX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. Con los matrimonios de su Equipo incluyendo jóvenes, </a:t>
            </a:r>
            <a:r>
              <a:rPr lang="es-MX" altLang="es-MX" sz="2800" b="1" dirty="0" err="1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MaRes</a:t>
            </a:r>
            <a:r>
              <a:rPr lang="es-MX" altLang="es-MX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, Zonales y Promotores, para que cubran cada uno una hora de Oración.</a:t>
            </a:r>
          </a:p>
          <a:p>
            <a:pPr algn="just">
              <a:lnSpc>
                <a:spcPct val="120000"/>
              </a:lnSpc>
              <a:spcAft>
                <a:spcPct val="5000"/>
              </a:spcAft>
            </a:pPr>
            <a:endParaRPr lang="es-MX" altLang="es-MX" sz="2800" b="1" dirty="0" smtClean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ct val="5000"/>
              </a:spcAft>
            </a:pPr>
            <a:endParaRPr lang="es-MX" altLang="es-MX" sz="2800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ct val="5000"/>
              </a:spcAft>
            </a:pPr>
            <a:endParaRPr lang="es-ES" altLang="es-MX" sz="28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959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191342" y="1376643"/>
            <a:ext cx="11600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5000"/>
              </a:spcAft>
            </a:pPr>
            <a:r>
              <a:rPr lang="es-MX" altLang="es-MX" sz="3600" b="1" i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CONCLUSION:</a:t>
            </a:r>
            <a:endParaRPr lang="es-ES" altLang="es-MX" sz="3600" b="1" i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476517" y="2607236"/>
            <a:ext cx="1131514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ct val="5000"/>
              </a:spcAft>
            </a:pPr>
            <a:r>
              <a:rPr lang="es-MX" altLang="es-MX" sz="2800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De esta manera cada hora del periodo propuesta estará cubierto por varios matrimonios, jóvenes y </a:t>
            </a:r>
            <a:r>
              <a:rPr lang="es-MX" altLang="es-MX" sz="2800" b="1" dirty="0" err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MaRes</a:t>
            </a:r>
            <a:r>
              <a:rPr lang="es-MX" altLang="es-MX" sz="2800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, de tal manera que la Oración no se detenga.</a:t>
            </a:r>
            <a:endParaRPr lang="es-ES" altLang="es-MX" sz="28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455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5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515155" y="1376643"/>
            <a:ext cx="11153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5000"/>
              </a:spcAft>
            </a:pPr>
            <a:r>
              <a:rPr lang="es-MX" altLang="es-MX" sz="4000" b="1" i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NOTA:</a:t>
            </a:r>
            <a:endParaRPr lang="es-ES" altLang="es-MX" sz="4000" b="1" i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191342" y="2481394"/>
            <a:ext cx="1160032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ct val="5000"/>
              </a:spcAft>
            </a:pPr>
            <a:r>
              <a:rPr lang="es-MX" altLang="es-MX" sz="2800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Sabemos que podemos tener limitaciones por labores propias del día, como el trabajo por eso cada quién decidirá de acuerdo a su condición como vive su Oración en el tiempo que este asignado.</a:t>
            </a:r>
            <a:endParaRPr lang="es-ES" altLang="es-MX" sz="28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23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528034" y="1361934"/>
            <a:ext cx="10496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5000"/>
              </a:spcAft>
            </a:pPr>
            <a:r>
              <a:rPr lang="es-MX" altLang="es-MX" sz="3600" b="1" i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EJEMPLO:</a:t>
            </a:r>
            <a:endParaRPr lang="es-ES" altLang="es-MX" sz="3600" b="1" i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373490" y="2339726"/>
            <a:ext cx="1158560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ct val="5000"/>
              </a:spcAft>
            </a:pPr>
            <a:r>
              <a:rPr lang="es-MX" altLang="es-MX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Una pequeña oración al inicio (Padre Nuestro, Ave María) y ofrecer nuestra actividad de manera especial para que nuestro trabajo tenga un sentido trascendental y al final de la hora terminar con otra oración, lo mas importante es que nuestra mente y corazón esté conectada con DIOS, de manera especialísima en esa hora.</a:t>
            </a:r>
            <a:endParaRPr lang="es-ES" altLang="es-MX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063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191342" y="1157702"/>
            <a:ext cx="11600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5000"/>
              </a:spcAft>
            </a:pPr>
            <a:r>
              <a:rPr lang="es-MX" altLang="es-MX" sz="3200" b="1" i="1" dirty="0" smtClean="0">
                <a:solidFill>
                  <a:srgbClr val="C00000"/>
                </a:solidFill>
                <a:cs typeface="Times New Roman" pitchFamily="18" charset="0"/>
              </a:rPr>
              <a:t>LISTA DE NECESIDADES EN GENERAL:</a:t>
            </a:r>
            <a:endParaRPr lang="es-ES" altLang="es-MX" sz="32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399245" y="1979115"/>
            <a:ext cx="11392421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ct val="5000"/>
              </a:spcAft>
              <a:buFontTx/>
              <a:buChar char="-"/>
            </a:pPr>
            <a:r>
              <a:rPr lang="es-MX" altLang="es-MX" sz="2400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Por la Paz                                  -Por todos los enfermos</a:t>
            </a:r>
          </a:p>
          <a:p>
            <a:pPr marL="457200" indent="-457200" algn="just">
              <a:lnSpc>
                <a:spcPct val="120000"/>
              </a:lnSpc>
              <a:spcAft>
                <a:spcPct val="5000"/>
              </a:spcAft>
              <a:buFontTx/>
              <a:buChar char="-"/>
            </a:pPr>
            <a:r>
              <a:rPr lang="es-MX" altLang="es-MX" sz="2400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Por Respeto a la Vida              -Por los que no tienen trabajo</a:t>
            </a:r>
          </a:p>
          <a:p>
            <a:pPr marL="457200" indent="-457200" algn="just">
              <a:lnSpc>
                <a:spcPct val="120000"/>
              </a:lnSpc>
              <a:spcAft>
                <a:spcPct val="5000"/>
              </a:spcAft>
              <a:buFontTx/>
              <a:buChar char="-"/>
            </a:pPr>
            <a:r>
              <a:rPr lang="es-MX" altLang="es-MX" sz="2400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Por la Familia                            -Por los niños de la calle</a:t>
            </a:r>
          </a:p>
          <a:p>
            <a:pPr marL="457200" indent="-457200" algn="just">
              <a:lnSpc>
                <a:spcPct val="120000"/>
              </a:lnSpc>
              <a:spcAft>
                <a:spcPct val="5000"/>
              </a:spcAft>
              <a:buFontTx/>
              <a:buChar char="-"/>
            </a:pPr>
            <a:r>
              <a:rPr lang="es-MX" altLang="es-MX" sz="2400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Por los Sacerdotes                    -Por las buenas cosechas</a:t>
            </a:r>
          </a:p>
          <a:p>
            <a:pPr marL="457200" indent="-457200" algn="just">
              <a:lnSpc>
                <a:spcPct val="120000"/>
              </a:lnSpc>
              <a:spcAft>
                <a:spcPct val="5000"/>
              </a:spcAft>
              <a:buFontTx/>
              <a:buChar char="-"/>
            </a:pPr>
            <a:r>
              <a:rPr lang="es-MX" altLang="es-MX" sz="2400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Por el Papa                                -Por aquellos matrimonios que</a:t>
            </a:r>
          </a:p>
          <a:p>
            <a:pPr marL="457200" indent="-457200" algn="just">
              <a:lnSpc>
                <a:spcPct val="120000"/>
              </a:lnSpc>
              <a:spcAft>
                <a:spcPct val="5000"/>
              </a:spcAft>
              <a:buFontTx/>
              <a:buChar char="-"/>
            </a:pPr>
            <a:r>
              <a:rPr lang="es-MX" altLang="es-MX" sz="2400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Por los Migrantes                        están pasando por dificultades.</a:t>
            </a:r>
          </a:p>
          <a:p>
            <a:pPr marL="457200" indent="-457200" algn="just">
              <a:lnSpc>
                <a:spcPct val="120000"/>
              </a:lnSpc>
              <a:spcAft>
                <a:spcPct val="5000"/>
              </a:spcAft>
              <a:buFontTx/>
              <a:buChar char="-"/>
            </a:pPr>
            <a:r>
              <a:rPr lang="es-MX" altLang="es-MX" sz="2400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Por los Gobernantes</a:t>
            </a:r>
          </a:p>
          <a:p>
            <a:pPr marL="457200" indent="-457200" algn="just">
              <a:lnSpc>
                <a:spcPct val="120000"/>
              </a:lnSpc>
              <a:spcAft>
                <a:spcPct val="5000"/>
              </a:spcAft>
              <a:buFontTx/>
              <a:buChar char="-"/>
            </a:pPr>
            <a:endParaRPr lang="es-ES" altLang="es-MX" sz="28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899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83335" y="1255594"/>
            <a:ext cx="11706896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51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97497"/>
              </p:ext>
            </p:extLst>
          </p:nvPr>
        </p:nvGraphicFramePr>
        <p:xfrm>
          <a:off x="179466" y="1680601"/>
          <a:ext cx="11810765" cy="3714719"/>
        </p:xfrm>
        <a:graphic>
          <a:graphicData uri="http://schemas.openxmlformats.org/drawingml/2006/table">
            <a:tbl>
              <a:tblPr/>
              <a:tblGrid>
                <a:gridCol w="4910569"/>
                <a:gridCol w="1323647"/>
                <a:gridCol w="1427967"/>
                <a:gridCol w="1396973"/>
                <a:gridCol w="1552190"/>
                <a:gridCol w="1199419"/>
              </a:tblGrid>
              <a:tr h="53873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ACTIVIDAD</a:t>
                      </a:r>
                    </a:p>
                  </a:txBody>
                  <a:tcPr marL="9423" marR="9423" marT="94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OCTUBRE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NOVIEMBRE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DICIEMBRE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ENERO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FEBRERO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507011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Elaboración </a:t>
                      </a:r>
                      <a:r>
                        <a:rPr lang="es-MX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de cuadro de </a:t>
                      </a:r>
                      <a:r>
                        <a:rPr lang="es-MX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Oración </a:t>
                      </a:r>
                      <a:r>
                        <a:rPr lang="es-MX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Constante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1197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Área </a:t>
                      </a:r>
                      <a:r>
                        <a:rPr lang="es-MX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 Nacional al ECN Sede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1197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Presidente Nacional a los SNR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1197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SNR a los PD de su </a:t>
                      </a:r>
                      <a:r>
                        <a:rPr lang="es-MX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Región</a:t>
                      </a:r>
                      <a:endParaRPr lang="es-MX" sz="1800" b="0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1197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PD y </a:t>
                      </a:r>
                      <a:r>
                        <a:rPr lang="es-MX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Área </a:t>
                      </a:r>
                      <a:r>
                        <a:rPr lang="es-MX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 Diocesana al ECD Sede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1197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PD y </a:t>
                      </a:r>
                      <a:r>
                        <a:rPr lang="es-MX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Área </a:t>
                      </a:r>
                      <a:r>
                        <a:rPr lang="es-MX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 Diocesana al ECS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07011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SS y </a:t>
                      </a:r>
                      <a:r>
                        <a:rPr lang="es-MX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Área </a:t>
                      </a:r>
                      <a:r>
                        <a:rPr lang="es-MX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 de Sector a los Zonales y Promotores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9" name="2 Rectángulo"/>
          <p:cNvSpPr/>
          <p:nvPr/>
        </p:nvSpPr>
        <p:spPr>
          <a:xfrm>
            <a:off x="276547" y="57287"/>
            <a:ext cx="116299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 Fortalecer  y profundizar en la vida espiritual de los servidores  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4398" y="1165441"/>
            <a:ext cx="1036749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 Black" panose="020B0A04020102020204" pitchFamily="34" charset="0"/>
              </a:rPr>
              <a:t>CALENDARIZACION</a:t>
            </a:r>
            <a:endParaRPr lang="es-MX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83335" y="1255594"/>
            <a:ext cx="11706896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51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9" name="2 Rectángulo"/>
          <p:cNvSpPr/>
          <p:nvPr/>
        </p:nvSpPr>
        <p:spPr>
          <a:xfrm>
            <a:off x="276547" y="57287"/>
            <a:ext cx="116299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 Fortalecer  y profundizar en la vida espiritual de los servidores  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AutoShape 1" descr="Resultado de imagen para logo mfc catolico"/>
          <p:cNvSpPr>
            <a:spLocks noChangeAspect="1" noChangeArrowheads="1"/>
          </p:cNvSpPr>
          <p:nvPr/>
        </p:nvSpPr>
        <p:spPr bwMode="auto">
          <a:xfrm>
            <a:off x="2346243" y="1970335"/>
            <a:ext cx="383900" cy="27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MX"/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/>
        </p:nvGraphicFramePr>
        <p:xfrm>
          <a:off x="276547" y="950804"/>
          <a:ext cx="10734890" cy="5225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Hoja de cálculo" r:id="rId5" imgW="8429457" imgH="5810119" progId="Excel.Sheet.12">
                  <p:embed/>
                </p:oleObj>
              </mc:Choice>
              <mc:Fallback>
                <p:oleObj name="Hoja de cálculo" r:id="rId5" imgW="8429457" imgH="58101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547" y="950804"/>
                        <a:ext cx="10734890" cy="5225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3 Imagen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57" b="96786" l="2736" r="96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1" t="3400" r="3528" b="2645"/>
          <a:stretch/>
        </p:blipFill>
        <p:spPr>
          <a:xfrm>
            <a:off x="9701190" y="1307367"/>
            <a:ext cx="1095375" cy="1120138"/>
          </a:xfrm>
          <a:prstGeom prst="rect">
            <a:avLst/>
          </a:prstGeom>
        </p:spPr>
      </p:pic>
      <p:pic>
        <p:nvPicPr>
          <p:cNvPr id="23" name="Imagen 22" descr="http://www.mfctorreon.org/images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9" y="1598064"/>
            <a:ext cx="676275" cy="9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22487" y="1255595"/>
            <a:ext cx="11938012" cy="4395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51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44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1.-ACTIVIDAD A DESARROLLAR.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s-MX" sz="44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s-MX" sz="44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Área V Diocesana y de Sector promoverán las acciones propuestas por el ECN que se encuentran en su calendario Trianual, así como la Cita Bíblica y actividad semanal. </a:t>
            </a:r>
          </a:p>
          <a:p>
            <a:pPr algn="just"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76547" y="57287"/>
            <a:ext cx="116299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 Fortalecer  y profundizar en la vida espiritual de los servidores  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38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54545" y="1062146"/>
            <a:ext cx="11900079" cy="4785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OBJETIVO:</a:t>
            </a: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Realizar pequeñas acciones concretas que nos permitan trabajar nuestro interior, para mejorar nuestra relación con Dios y con el prójimo. </a:t>
            </a:r>
          </a:p>
          <a:p>
            <a:pPr>
              <a:lnSpc>
                <a:spcPct val="120000"/>
              </a:lnSpc>
              <a:defRPr/>
            </a:pP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JUSTIFICACION:</a:t>
            </a: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Al momento de realizar estas acciones tangibles y visibles contribuimos a mejorar nuestro entorno y de esa manera construimos una mejor sociedad</a:t>
            </a: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9" name="2 Rectángulo"/>
          <p:cNvSpPr/>
          <p:nvPr/>
        </p:nvSpPr>
        <p:spPr>
          <a:xfrm>
            <a:off x="276547" y="198956"/>
            <a:ext cx="116299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 Fortalecer  y profundizar en la vida espiritual de los servidores  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1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0152" y="1101046"/>
            <a:ext cx="11900079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51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defRPr/>
            </a:pPr>
            <a:r>
              <a:rPr lang="es-MX" sz="36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PROCESO: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s-MX" sz="32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Dentro del calendario se incluye en cada inicio de semana una acción concreta.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s-MX" sz="32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Área V  Nacional exhortará al inicio de semana dando énfasis en la acción.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s-MX" sz="32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Dicha acción se compartirá desde de el ECN Pleno.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s-MX" sz="32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En lo sucesivo se hará llegar a los PD y área V Diocesana, para que a su vez ellos compartan al ECD, ECS, Zonales y Promotores de EB con el apoyo del área V de sector.</a:t>
            </a:r>
          </a:p>
          <a:p>
            <a:pPr>
              <a:lnSpc>
                <a:spcPct val="120000"/>
              </a:lnSpc>
              <a:defRPr/>
            </a:pPr>
            <a:endParaRPr lang="es-MX" sz="32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276547" y="160319"/>
            <a:ext cx="116299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 Fortalecer  y profundizar en la vida espiritual de los servidores  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9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3" y="5771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0151" y="1139683"/>
            <a:ext cx="11900079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59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Arial Black" panose="020B0A04020102020204" pitchFamily="34" charset="0"/>
              </a:rPr>
              <a:t>PROCESO:</a:t>
            </a: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Hacer una primera cita informal con el Sacerdote para conocerse y dar confianza (invitarlo a comer, cenar, etc.)</a:t>
            </a:r>
          </a:p>
          <a:p>
            <a:pPr>
              <a:lnSpc>
                <a:spcPct val="120000"/>
              </a:lnSpc>
              <a:defRPr/>
            </a:pP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2.-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Hacer una segunda cita para mostrarle la información referente al MFC.</a:t>
            </a:r>
          </a:p>
          <a:p>
            <a:pPr>
              <a:lnSpc>
                <a:spcPct val="120000"/>
              </a:lnSpc>
              <a:defRPr/>
            </a:pP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3.-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Invitarlo a la reunión zonal, presentándole el libro e indicándole el tema y el momento de su participación, así como el resto del desarrollo del tema.</a:t>
            </a:r>
          </a:p>
          <a:p>
            <a:pPr>
              <a:lnSpc>
                <a:spcPct val="120000"/>
              </a:lnSpc>
              <a:defRPr/>
            </a:pP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4.-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Estar pendiente de sus necesidades personales y parroquiales.</a:t>
            </a:r>
          </a:p>
          <a:p>
            <a:pPr>
              <a:lnSpc>
                <a:spcPct val="120000"/>
              </a:lnSpc>
              <a:defRPr/>
            </a:pP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5.-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Área V de Sector debe mantener informado al sacerdote de las actividades anexas a su responsabilidad (Reuniones Generales, Momentos Fuertes)</a:t>
            </a:r>
          </a:p>
          <a:p>
            <a:pPr>
              <a:lnSpc>
                <a:spcPct val="120000"/>
              </a:lnSpc>
              <a:defRPr/>
            </a:pP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-48249" y="173198"/>
            <a:ext cx="122794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Promover actividades  para apoyar que el equipo zonal cuente con Asistente Eclesial</a:t>
            </a:r>
            <a:endParaRPr lang="es-E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1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" y="6733"/>
            <a:ext cx="12192000" cy="6858000"/>
          </a:xfrm>
          <a:prstGeom prst="rect">
            <a:avLst/>
          </a:prstGeom>
        </p:spPr>
      </p:pic>
      <p:pic>
        <p:nvPicPr>
          <p:cNvPr id="13" name="Picture 12" descr="LOGO EQUIPO ENTRANTE  2019.png">
            <a:extLst>
              <a:ext uri="{FF2B5EF4-FFF2-40B4-BE49-F238E27FC236}">
                <a16:creationId xmlns:a16="http://schemas.microsoft.com/office/drawing/2014/main" xmlns="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9813701" y="991808"/>
            <a:ext cx="2459031" cy="2537003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:a16="http://schemas.microsoft.com/office/drawing/2014/main" xmlns="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" y="1153089"/>
            <a:ext cx="1692290" cy="29620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prstClr val="white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prstClr val="white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71397" y="2884194"/>
            <a:ext cx="9144000" cy="2387600"/>
          </a:xfrm>
        </p:spPr>
        <p:txBody>
          <a:bodyPr>
            <a:normAutofit/>
          </a:bodyPr>
          <a:lstStyle/>
          <a:p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s-MX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0571" y="3005429"/>
            <a:ext cx="94180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PROYECTO:  Revitalizar los Colegios de Asistentes Eclesiales y su Implementación</a:t>
            </a:r>
          </a:p>
          <a:p>
            <a:pPr lvl="0" algn="ctr"/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 </a:t>
            </a:r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 Diócesis que no se han realizado. </a:t>
            </a:r>
          </a:p>
        </p:txBody>
      </p:sp>
    </p:spTree>
    <p:extLst>
      <p:ext uri="{BB962C8B-B14F-4D97-AF65-F5344CB8AC3E}">
        <p14:creationId xmlns:p14="http://schemas.microsoft.com/office/powerpoint/2010/main" val="17001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22487" y="1255595"/>
            <a:ext cx="11938012" cy="4395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s-MX" sz="44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1.-ACTIVIDAD A DESARROLLAR.</a:t>
            </a:r>
          </a:p>
          <a:p>
            <a:pPr>
              <a:lnSpc>
                <a:spcPct val="120000"/>
              </a:lnSpc>
              <a:defRPr/>
            </a:pPr>
            <a:endParaRPr lang="es-MX" sz="44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571500" indent="-571500"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MX" sz="40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Área V Nacional promoverá la importancia de la Reunión del Colegio de Asistentes Eclesiales.</a:t>
            </a:r>
          </a:p>
        </p:txBody>
      </p:sp>
      <p:sp>
        <p:nvSpPr>
          <p:cNvPr id="6" name="2 Rectángulo"/>
          <p:cNvSpPr/>
          <p:nvPr/>
        </p:nvSpPr>
        <p:spPr>
          <a:xfrm>
            <a:off x="-70723" y="57287"/>
            <a:ext cx="123244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 Revitalizar los Colegios de Asistentes Eclesiales y su Implementación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la Diócesis que no se han realizado. 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9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54545" y="1062146"/>
            <a:ext cx="11900079" cy="4785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OBJETIVO:</a:t>
            </a: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Lograr que los Sacerdotes asistan y valoren la oportunidad de reunirse para conocer las bondades del MFC y estrechen sus lazos de amistad.</a:t>
            </a:r>
          </a:p>
          <a:p>
            <a:pPr>
              <a:lnSpc>
                <a:spcPct val="120000"/>
              </a:lnSpc>
              <a:defRPr/>
            </a:pP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JUSTIFICACION:</a:t>
            </a: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Los Sacerdotes son importantes y necesarios para nuestro movimiento, por lo tanto debemos buscar momentos para hacerlos sentir queridos.</a:t>
            </a: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-70723" y="57287"/>
            <a:ext cx="123244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 Revitalizar los Colegios de Asistentes Eclesiales y su Implementación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la Diócesis que no se han realizado. 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8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0152" y="998014"/>
            <a:ext cx="11977352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36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PROCESO:</a:t>
            </a:r>
          </a:p>
          <a:p>
            <a:pPr>
              <a:defRPr/>
            </a:pPr>
            <a:endParaRPr lang="es-MX" sz="3600" b="1" dirty="0" smtClean="0">
              <a:ln w="1905"/>
              <a:solidFill>
                <a:srgbClr val="FF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s-MX" sz="32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1.- </a:t>
            </a:r>
            <a:r>
              <a:rPr lang="es-MX" sz="32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Área V Nacional efectuará una revisión para saber cuales son la Diócesis que no cuentan con el Colegio de Asistentes.</a:t>
            </a:r>
          </a:p>
          <a:p>
            <a:pPr marL="514350" indent="-514350">
              <a:lnSpc>
                <a:spcPct val="110000"/>
              </a:lnSpc>
              <a:buAutoNum type="arabicPeriod"/>
              <a:defRPr/>
            </a:pPr>
            <a:endParaRPr lang="es-MX" sz="32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s-MX" sz="32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2.- </a:t>
            </a:r>
            <a:r>
              <a:rPr lang="es-MX" sz="32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Área V Nacional y Asistente Eclesial Nacional apoya, motiva y asesora para que se efectúen los Colegios de Asistentes.</a:t>
            </a:r>
          </a:p>
        </p:txBody>
      </p:sp>
      <p:sp>
        <p:nvSpPr>
          <p:cNvPr id="7" name="2 Rectángulo"/>
          <p:cNvSpPr/>
          <p:nvPr/>
        </p:nvSpPr>
        <p:spPr>
          <a:xfrm>
            <a:off x="-70723" y="57287"/>
            <a:ext cx="123244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 Revitalizar los Colegios de Asistentes Eclesiales y su Implementación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la Diócesis que no se han realizado. 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7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02784" y="934244"/>
            <a:ext cx="11977352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3600" b="1" dirty="0" smtClean="0">
              <a:ln w="1905"/>
              <a:solidFill>
                <a:srgbClr val="FF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s-MX" sz="32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3.</a:t>
            </a:r>
            <a:r>
              <a:rPr lang="es-MX" sz="32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El área V Diocesana programará las fechas para la realización de los Colegios de Asistentes y la hará llegar al Área V Nacional.</a:t>
            </a:r>
          </a:p>
          <a:p>
            <a:pPr>
              <a:lnSpc>
                <a:spcPct val="110000"/>
              </a:lnSpc>
              <a:defRPr/>
            </a:pPr>
            <a:endParaRPr lang="es-MX" sz="32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s-MX" sz="32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4.</a:t>
            </a:r>
            <a:r>
              <a:rPr lang="es-MX" sz="32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Área V de Sector invitará y agendará con tiempo a sus Sacerdotes, Diáconos, Religiosos del sector.</a:t>
            </a:r>
          </a:p>
        </p:txBody>
      </p:sp>
      <p:sp>
        <p:nvSpPr>
          <p:cNvPr id="7" name="2 Rectángulo"/>
          <p:cNvSpPr/>
          <p:nvPr/>
        </p:nvSpPr>
        <p:spPr>
          <a:xfrm>
            <a:off x="-70723" y="57287"/>
            <a:ext cx="123244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 Revitalizar los Colegios de Asistentes Eclesiales y su Implementación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la Diócesis que no se han realizado. 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93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83335" y="1255594"/>
            <a:ext cx="11706896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51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8791" y="1304163"/>
            <a:ext cx="1199023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51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FECHA COMPROMISO: </a:t>
            </a:r>
          </a:p>
          <a:p>
            <a:pPr algn="ctr"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Enero del 2020.</a:t>
            </a: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-70723" y="57287"/>
            <a:ext cx="123244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 Revitalizar los Colegios de Asistentes Eclesiales y su Implementación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la Diócesis que no se han realizado. 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0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7"/>
          <a:stretch/>
        </p:blipFill>
        <p:spPr bwMode="auto">
          <a:xfrm>
            <a:off x="3234516" y="177420"/>
            <a:ext cx="5595833" cy="633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 descr="1logomfc.png">
            <a:extLst>
              <a:ext uri="{FF2B5EF4-FFF2-40B4-BE49-F238E27FC236}">
                <a16:creationId xmlns:a16="http://schemas.microsoft.com/office/drawing/2014/main" xmlns="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0" y="1848762"/>
            <a:ext cx="1903922" cy="3332424"/>
          </a:xfrm>
          <a:prstGeom prst="rect">
            <a:avLst/>
          </a:prstGeom>
        </p:spPr>
      </p:pic>
      <p:pic>
        <p:nvPicPr>
          <p:cNvPr id="7" name="Picture 12" descr="LOGO EQUIPO ENTRANTE  2019.png">
            <a:extLst>
              <a:ext uri="{FF2B5EF4-FFF2-40B4-BE49-F238E27FC236}">
                <a16:creationId xmlns:a16="http://schemas.microsoft.com/office/drawing/2014/main" xmlns="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9046881" y="2319404"/>
            <a:ext cx="2584433" cy="266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6640" y="1109650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1" kern="1200" spc="-38" baseline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8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deseamos:</a:t>
            </a:r>
            <a:r>
              <a:rPr lang="es-MX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MX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MX" sz="2800" dirty="0">
              <a:solidFill>
                <a:srgbClr val="00206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18866" y="2210937"/>
            <a:ext cx="1098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00487" y="1951625"/>
            <a:ext cx="105770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lleguen Juntos es el PRINCIPIO……  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 ESTAN  AQUÍ  EN LA REUNION DE BLOQUE.</a:t>
            </a:r>
          </a:p>
          <a:p>
            <a:endParaRPr lang="es-MX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Mantenerse juntos   es  el  PROGRESO…….    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VENDRAN ADVERSIDADES….   PERO MANTENGANSE FIRMES COMO EQUIPO….    EL OBJETIVO QUE TENEMOS ES GRANDE.</a:t>
            </a:r>
          </a:p>
          <a:p>
            <a:endParaRPr lang="es-MX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Trabajar Juntos  es  el  ÉXITO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…………..          Y SI TRABAJAN EN EQUIPO  Y JUNTOS  AL FINAL DEL TRIENIO SENTIRAN UNA GRAN SATISFACCIÓN  DEL DEBER CUMPLIDO!</a:t>
            </a:r>
          </a:p>
          <a:p>
            <a:endParaRPr lang="es-MX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endParaRPr lang="es-MX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9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3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5" name="Picture 2" descr="Resultado de imagen para proyec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03" y="2142698"/>
            <a:ext cx="4655523" cy="3098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852384" y="1326067"/>
            <a:ext cx="708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Equipos trabajando en los Proyectos.</a:t>
            </a:r>
            <a:endParaRPr lang="es-MX" sz="3200" b="1" dirty="0"/>
          </a:p>
        </p:txBody>
      </p:sp>
      <p:sp>
        <p:nvSpPr>
          <p:cNvPr id="4" name="AutoShape 2" descr="Resultado de imagen para logo mfc catol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51" y="2265528"/>
            <a:ext cx="352425" cy="49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 rot="19963240">
            <a:off x="228651" y="2834281"/>
            <a:ext cx="37964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Contamos</a:t>
            </a:r>
          </a:p>
          <a:p>
            <a:pPr algn="ctr"/>
            <a:r>
              <a:rPr lang="es-E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con su apoyo!</a:t>
            </a:r>
            <a:endParaRPr lang="es-E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8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88858" y="2967335"/>
            <a:ext cx="5814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MUCHAS GRACIAS!</a:t>
            </a:r>
            <a:endParaRPr lang="es-ES" sz="54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54546" y="1587501"/>
            <a:ext cx="118872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5100" b="1" dirty="0" smtClean="0">
              <a:ln w="1905"/>
              <a:solidFill>
                <a:srgbClr val="C0000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FECHA COMPROMISO:  </a:t>
            </a:r>
          </a:p>
          <a:p>
            <a:pPr algn="ctr"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Del inicio del ciclo (01 de Septiembre al 15 de Octubre)</a:t>
            </a: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-48249" y="5771"/>
            <a:ext cx="122794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Promover actividades  para apoyar que el equipo zonal cuente con Asistente Eclesial</a:t>
            </a:r>
            <a:endParaRPr lang="es-E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43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80304" y="1255594"/>
            <a:ext cx="11771290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2.-ACTIVIDAD A DESARROLLAR</a:t>
            </a:r>
          </a:p>
          <a:p>
            <a:pPr marL="685800" indent="-6858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4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Área V Diocesana motivarán para que los  sectores visiten al seminario de la Diócesis para presentarles las bondades del MFC  a los seminaristas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.</a:t>
            </a: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-48249" y="160319"/>
            <a:ext cx="122794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Promover actividades  para apoyar que el equipo zonal cuente con Asistente Eclesial</a:t>
            </a:r>
            <a:endParaRPr lang="es-E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8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66832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1668" y="850003"/>
            <a:ext cx="11861442" cy="5100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OBJETIVO:</a:t>
            </a: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Informar en un trato directo a los futuros sacerdotes.</a:t>
            </a:r>
          </a:p>
          <a:p>
            <a:pPr>
              <a:lnSpc>
                <a:spcPct val="120000"/>
              </a:lnSpc>
              <a:defRPr/>
            </a:pP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JUSTIFICACION:</a:t>
            </a:r>
            <a:endParaRPr lang="es-MX" sz="51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Para que cuando sean sacerdotes tengan ya un mejor panorama y una buena impresión del MFC.</a:t>
            </a: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-48249" y="147440"/>
            <a:ext cx="122794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Promover actividades  para apoyar que el equipo zonal cuente con Asistente Eclesial</a:t>
            </a:r>
            <a:endParaRPr lang="es-E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5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3273</Words>
  <Application>Microsoft Office PowerPoint</Application>
  <PresentationFormat>Panorámica</PresentationFormat>
  <Paragraphs>430</Paragraphs>
  <Slides>69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83" baseType="lpstr">
      <vt:lpstr>Arial</vt:lpstr>
      <vt:lpstr>Arial Black</vt:lpstr>
      <vt:lpstr>Calibri</vt:lpstr>
      <vt:lpstr>Calibri Light</vt:lpstr>
      <vt:lpstr>Cambria</vt:lpstr>
      <vt:lpstr>Century Gothic</vt:lpstr>
      <vt:lpstr>Freestyle Script</vt:lpstr>
      <vt:lpstr>Gill Sans MT Ext Condensed Bold</vt:lpstr>
      <vt:lpstr>Times New Roman</vt:lpstr>
      <vt:lpstr>Trebuchet MS</vt:lpstr>
      <vt:lpstr>Wingdings</vt:lpstr>
      <vt:lpstr>Office Theme</vt:lpstr>
      <vt:lpstr>Tema de Office</vt:lpstr>
      <vt:lpstr>Hoja de cálculo</vt:lpstr>
      <vt:lpstr>PROYECTOS  AREA V</vt:lpstr>
      <vt:lpstr>Presentación de PowerPoint</vt:lpstr>
      <vt:lpstr>PROYECTO: Promover actividades para apoyar que el equipo zonal cuente con Asistente Eclesial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PROYECTO: Promover con efectividad la vivencia de los tiempos litúrgicos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Alejandro Ramos</dc:creator>
  <cp:lastModifiedBy>usuariolap</cp:lastModifiedBy>
  <cp:revision>144</cp:revision>
  <dcterms:created xsi:type="dcterms:W3CDTF">2019-09-07T16:34:56Z</dcterms:created>
  <dcterms:modified xsi:type="dcterms:W3CDTF">2019-10-09T02:48:06Z</dcterms:modified>
</cp:coreProperties>
</file>